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1" r:id="rId2"/>
    <p:sldId id="301" r:id="rId3"/>
    <p:sldId id="336" r:id="rId4"/>
    <p:sldId id="314" r:id="rId5"/>
    <p:sldId id="316" r:id="rId6"/>
    <p:sldId id="333" r:id="rId7"/>
    <p:sldId id="334" r:id="rId8"/>
    <p:sldId id="332" r:id="rId9"/>
    <p:sldId id="331" r:id="rId10"/>
    <p:sldId id="319" r:id="rId11"/>
    <p:sldId id="317" r:id="rId12"/>
    <p:sldId id="320" r:id="rId13"/>
    <p:sldId id="256" r:id="rId14"/>
    <p:sldId id="257" r:id="rId15"/>
    <p:sldId id="258" r:id="rId16"/>
    <p:sldId id="259" r:id="rId17"/>
    <p:sldId id="260" r:id="rId18"/>
    <p:sldId id="323" r:id="rId19"/>
    <p:sldId id="330" r:id="rId20"/>
    <p:sldId id="326" r:id="rId21"/>
    <p:sldId id="322" r:id="rId22"/>
    <p:sldId id="335" r:id="rId23"/>
    <p:sldId id="311" r:id="rId24"/>
    <p:sldId id="286" r:id="rId25"/>
    <p:sldId id="313" r:id="rId26"/>
  </p:sldIdLst>
  <p:sldSz cx="12192000" cy="6858000"/>
  <p:notesSz cx="6858000" cy="9144000"/>
  <p:custShowLst>
    <p:custShow name="Custom Show 1" id="0">
      <p:sldLst>
        <p:sld r:id="rId5"/>
        <p:sld r:id="rId6"/>
        <p:sld r:id="rId12"/>
        <p:sld r:id="rId11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6EE8"/>
    <a:srgbClr val="FFCEFF"/>
    <a:srgbClr val="666666"/>
    <a:srgbClr val="E498FF"/>
    <a:srgbClr val="A564D3"/>
    <a:srgbClr val="D00000"/>
    <a:srgbClr val="F48C06"/>
    <a:srgbClr val="FFBA08"/>
    <a:srgbClr val="004995"/>
    <a:srgbClr val="0048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49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8BCA3-2BD0-4C90-BFC5-1B9806E36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F3FE5-9B87-48EB-B9DD-D9DDA6A4B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76E15-904F-4DB2-BB8A-9F58CE2A5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78F71-C4B1-444F-ABA8-0A4A1CAD7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10274-01A6-4D18-9CB2-9A398E59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798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1004-433C-4A37-A230-2540916E9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5451C-C1BA-42C5-BBB4-9B69D24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F99AD-5BE1-4B14-A03C-519B8D2BA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3A68-32DF-4157-A63F-1C9F639DA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D2C17-9FF3-42B8-AA57-8A39A7F8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714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2B3082-11CE-4648-B6B2-6A0D0D6C5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E0809-2FEC-409F-9C67-A045394EE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6AAAA-000E-4377-A993-4E830D52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38F51-1A0C-46F7-9F6C-4B7C77D0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B3239-CD92-458A-971E-87AE94A7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6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C858-702C-47F8-ABA6-CD97B56B0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E377F-0E0A-4BD9-AAA6-F64BAB0E0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C8935-E814-45BA-9360-A7E4F9CD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F5E19-4D64-4519-BDD9-42AE4189C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7BE4F-C480-4EF7-89F7-5930D381D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046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C81F-59E7-4596-A675-A3FEC254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1D2E-D92B-41D2-912B-E7CCA2FFC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E4868-0144-4E43-8272-AA9AD1E1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847CD-DBD5-426E-9C70-D3C26034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3DEB0-9006-41C1-84A9-C125E89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3118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D53D-3E58-46F6-8C82-BB0BF5CB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9E20-123E-49E9-B7F6-C039441407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FD27D-6AC5-4A3A-AD45-C89A706CC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EDA35-AD47-48AF-BB34-9112A944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7FD62-B56D-4655-A736-B0F9B619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984BD-F769-487D-AC6C-32B1106D5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55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3402-1946-4C84-9594-53A41C67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BB701-AF8A-4E5E-9C1B-6664E2E79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84213-E575-47FD-AE0F-55B226947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31854F-C57E-41C8-8A27-73999FE06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72115-F5F0-4B47-98AE-81DD1366F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48C9A-20F5-4CAB-AE2A-02F40C0E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C72DD-6E9A-4520-A1FC-428DD8A4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B4AD01-F768-4A0B-853E-D01574CE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65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3644-E89B-45E7-87E1-90125FFD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9AD98-EF4A-4241-B5E4-C4BC737B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D3B7F-CEDC-4C9D-A2C6-2D3FCE5C5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A1764-5D2F-4AF1-9E15-D198F68D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25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4E8708-E599-4030-AAD2-D171AFBB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93EC3-EF6B-4B4E-AB83-7F7BB3847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077A6-A184-44DF-8D6B-6FBF4A0F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26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F26C-4B0E-4C3B-9B4E-66C3BCCD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2BFE-10DB-4123-AD21-C0A19150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7603D3-690B-4243-9BD7-885CEA585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66865-9447-48BF-AC13-28BAC51F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235F1-B28D-4092-8B33-2FB568566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E9B5D-0585-45A8-B841-8C510630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52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F736-82B9-4E94-874F-E3ED79C66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C9C8B-AB6C-4314-9816-1A4EE06EB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EC136-EB43-418B-A44E-720410A41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CDE30-8622-40CD-90BD-9D316FFE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DF847-87EF-410D-80D5-F442A8359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9EE90-97B6-4B65-884A-1DF06D14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71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2DF48-F60B-4B71-8E19-27E8B2162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624DA-EB18-4995-8CC9-16EF096BA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573F7-F1A7-4AF5-9363-F7DCA6FA1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E05B4-BBC9-4D10-9B7B-ECDFA68A21E1}" type="datetimeFigureOut">
              <a:rPr lang="en-IN" smtClean="0"/>
              <a:t>08-10-2021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22CC7-875C-4454-A2A6-668D13307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6DBC5-15FC-4947-A521-937DE59DA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3E101-380A-4F1E-84A9-54ECA867BD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55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8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8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4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2.svg"/><Relationship Id="rId12" Type="http://schemas.openxmlformats.org/officeDocument/2006/relationships/image" Target="../media/image83.png"/><Relationship Id="rId2" Type="http://schemas.microsoft.com/office/2007/relationships/media" Target="../media/media2.mp3"/><Relationship Id="rId16" Type="http://schemas.microsoft.com/office/2007/relationships/hdphoto" Target="../media/hdphoto1.wdp"/><Relationship Id="rId1" Type="http://schemas.openxmlformats.org/officeDocument/2006/relationships/audio" Target="NULL" TargetMode="External"/><Relationship Id="rId6" Type="http://schemas.openxmlformats.org/officeDocument/2006/relationships/image" Target="../media/image81.png"/><Relationship Id="rId11" Type="http://schemas.openxmlformats.org/officeDocument/2006/relationships/image" Target="../media/image91.svg"/><Relationship Id="rId5" Type="http://schemas.openxmlformats.org/officeDocument/2006/relationships/image" Target="../media/image80.svg"/><Relationship Id="rId15" Type="http://schemas.openxmlformats.org/officeDocument/2006/relationships/image" Target="../media/image87.png"/><Relationship Id="rId10" Type="http://schemas.openxmlformats.org/officeDocument/2006/relationships/image" Target="../media/image90.png"/><Relationship Id="rId4" Type="http://schemas.openxmlformats.org/officeDocument/2006/relationships/image" Target="../media/image79.png"/><Relationship Id="rId9" Type="http://schemas.openxmlformats.org/officeDocument/2006/relationships/image" Target="../media/image86.sv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1.svg"/><Relationship Id="rId1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102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2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11" Type="http://schemas.openxmlformats.org/officeDocument/2006/relationships/image" Target="../media/image37.svg"/><Relationship Id="rId5" Type="http://schemas.openxmlformats.org/officeDocument/2006/relationships/image" Target="../media/image47.svg"/><Relationship Id="rId15" Type="http://schemas.openxmlformats.org/officeDocument/2006/relationships/image" Target="../media/image43.svg"/><Relationship Id="rId10" Type="http://schemas.openxmlformats.org/officeDocument/2006/relationships/image" Target="../media/image36.png"/><Relationship Id="rId19" Type="http://schemas.openxmlformats.org/officeDocument/2006/relationships/image" Target="../media/image39.svg"/><Relationship Id="rId4" Type="http://schemas.openxmlformats.org/officeDocument/2006/relationships/image" Target="../media/image100.png"/><Relationship Id="rId9" Type="http://schemas.openxmlformats.org/officeDocument/2006/relationships/image" Target="../media/image35.sv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106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4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35.svg"/><Relationship Id="rId15" Type="http://schemas.openxmlformats.org/officeDocument/2006/relationships/image" Target="../media/image39.svg"/><Relationship Id="rId10" Type="http://schemas.openxmlformats.org/officeDocument/2006/relationships/image" Target="../media/image42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41.sv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107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33.svg"/><Relationship Id="rId7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jp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109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110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33.svg"/><Relationship Id="rId7" Type="http://schemas.openxmlformats.org/officeDocument/2006/relationships/image" Target="../media/image7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bin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112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hyperlink" Target="http://www.androidauthority.com/" TargetMode="External"/><Relationship Id="rId5" Type="http://schemas.openxmlformats.org/officeDocument/2006/relationships/image" Target="../media/image117.svg"/><Relationship Id="rId10" Type="http://schemas.openxmlformats.org/officeDocument/2006/relationships/hyperlink" Target="http://www.oled-info.com/" TargetMode="External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2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2.svg"/><Relationship Id="rId11" Type="http://schemas.openxmlformats.org/officeDocument/2006/relationships/image" Target="../media/image31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35.svg"/><Relationship Id="rId1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3.sv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39.svg"/><Relationship Id="rId2" Type="http://schemas.openxmlformats.org/officeDocument/2006/relationships/audio" Target="../media/media1.mp3"/><Relationship Id="rId16" Type="http://schemas.openxmlformats.org/officeDocument/2006/relationships/image" Target="../media/image38.png"/><Relationship Id="rId20" Type="http://schemas.openxmlformats.org/officeDocument/2006/relationships/image" Target="../media/image68.png"/><Relationship Id="rId1" Type="http://schemas.microsoft.com/office/2007/relationships/media" Target="../media/media1.mp3"/><Relationship Id="rId6" Type="http://schemas.openxmlformats.org/officeDocument/2006/relationships/image" Target="../media/image50.png"/><Relationship Id="rId11" Type="http://schemas.openxmlformats.org/officeDocument/2006/relationships/image" Target="../media/image64.png"/><Relationship Id="rId5" Type="http://schemas.openxmlformats.org/officeDocument/2006/relationships/image" Target="../media/image33.svg"/><Relationship Id="rId15" Type="http://schemas.openxmlformats.org/officeDocument/2006/relationships/image" Target="../media/image37.svg"/><Relationship Id="rId23" Type="http://schemas.openxmlformats.org/officeDocument/2006/relationships/image" Target="../media/image45.svg"/><Relationship Id="rId10" Type="http://schemas.openxmlformats.org/officeDocument/2006/relationships/image" Target="../media/image63.png"/><Relationship Id="rId19" Type="http://schemas.openxmlformats.org/officeDocument/2006/relationships/image" Target="../media/image41.svg"/><Relationship Id="rId4" Type="http://schemas.openxmlformats.org/officeDocument/2006/relationships/image" Target="../media/image32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Relationship Id="rId2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75.png"/><Relationship Id="rId3" Type="http://schemas.openxmlformats.org/officeDocument/2006/relationships/image" Target="../media/image33.svg"/><Relationship Id="rId21" Type="http://schemas.openxmlformats.org/officeDocument/2006/relationships/image" Target="../media/image78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76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2.svg"/><Relationship Id="rId12" Type="http://schemas.openxmlformats.org/officeDocument/2006/relationships/image" Target="../media/image5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2EF6BD-2F5C-4CA9-80AF-F3A2532FBCBE}"/>
              </a:ext>
            </a:extLst>
          </p:cNvPr>
          <p:cNvSpPr/>
          <p:nvPr/>
        </p:nvSpPr>
        <p:spPr>
          <a:xfrm>
            <a:off x="9223018" y="-2"/>
            <a:ext cx="2968982" cy="6858002"/>
          </a:xfrm>
          <a:prstGeom prst="rect">
            <a:avLst/>
          </a:prstGeom>
          <a:gradFill flip="none" rotWithShape="1">
            <a:gsLst>
              <a:gs pos="0">
                <a:srgbClr val="E56B6F"/>
              </a:gs>
              <a:gs pos="100000">
                <a:srgbClr val="541743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410359C-67F3-4635-AC07-932B2E1550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9650" y="5662237"/>
            <a:ext cx="415112" cy="4151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C7D7CAD-1545-44FD-8C81-21F19950F37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02206">
            <a:off x="5703425" y="4175714"/>
            <a:ext cx="333463" cy="3334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29BAC27-67B6-4241-B959-548C0A7DEC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926898">
            <a:off x="5409944" y="5769121"/>
            <a:ext cx="325372" cy="32537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F96FB0A-57B8-4510-A495-C7FEB3C67F6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6755" y="5247125"/>
            <a:ext cx="415112" cy="41511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325A4EA-0914-497B-981B-FBBD822C5E6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34954">
            <a:off x="6158828" y="4829039"/>
            <a:ext cx="471202" cy="47120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5633CC1-DDC7-44DA-81C8-59FE7F678DC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95315" y="5486645"/>
            <a:ext cx="351184" cy="35118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687315F-835C-49FF-AEA0-16119965B4A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9740281">
            <a:off x="4242292" y="5440731"/>
            <a:ext cx="427517" cy="42751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91541BE-4CC8-46D7-BAF2-30D23388E36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3679" y="4258153"/>
            <a:ext cx="620275" cy="62027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3880E9A-D457-43A0-815B-7DFED90250A5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9194" y="5055870"/>
            <a:ext cx="233411" cy="23341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0365B6A-119B-40C3-9552-960DB4A052F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83871">
            <a:off x="3580077" y="3992008"/>
            <a:ext cx="324688" cy="324688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47BC05-DC66-49A2-8638-EEB01C9A6C2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34954">
            <a:off x="4583721" y="4080778"/>
            <a:ext cx="234483" cy="2344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03C872A-187D-4357-A4B0-BBEA7F2AA7E4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93346" y="4038258"/>
            <a:ext cx="263284" cy="26328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186F143-C270-42EE-8528-B8526793FE3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796767">
            <a:off x="6512847" y="4068716"/>
            <a:ext cx="298076" cy="298076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93BB922-1F02-4FB8-B715-71FCF184F368}"/>
              </a:ext>
            </a:extLst>
          </p:cNvPr>
          <p:cNvGrpSpPr/>
          <p:nvPr/>
        </p:nvGrpSpPr>
        <p:grpSpPr>
          <a:xfrm>
            <a:off x="9433249" y="468997"/>
            <a:ext cx="654237" cy="631575"/>
            <a:chOff x="9433249" y="468997"/>
            <a:chExt cx="654237" cy="63157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BFBF3B2-8884-4D13-B44B-E2DC35FD8992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3FB235-00C6-4672-B555-A682E7C9DEA9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DC62D7-D1DC-438D-A126-BF45DEA7E7FC}"/>
              </a:ext>
            </a:extLst>
          </p:cNvPr>
          <p:cNvGrpSpPr/>
          <p:nvPr/>
        </p:nvGrpSpPr>
        <p:grpSpPr>
          <a:xfrm>
            <a:off x="9433248" y="1642801"/>
            <a:ext cx="654237" cy="631575"/>
            <a:chOff x="9433249" y="468997"/>
            <a:chExt cx="654237" cy="63157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DCC23A9-69B0-4A93-B68A-FA8364E2001C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1CFEFA2-8DC6-448F-B8F6-DEA9A63C3954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71AAD68-A9F4-4EAF-A970-E20B50848799}"/>
              </a:ext>
            </a:extLst>
          </p:cNvPr>
          <p:cNvGrpSpPr/>
          <p:nvPr/>
        </p:nvGrpSpPr>
        <p:grpSpPr>
          <a:xfrm>
            <a:off x="9433247" y="2816605"/>
            <a:ext cx="654237" cy="631575"/>
            <a:chOff x="9433249" y="468997"/>
            <a:chExt cx="654237" cy="63157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7590507-B34D-40E2-BF5A-E9A704FFD8A6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071567C-83CC-466D-A0F6-8944630FAFF4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BE90909-FBA5-4F16-B83E-CF204F057BD8}"/>
              </a:ext>
            </a:extLst>
          </p:cNvPr>
          <p:cNvGrpSpPr/>
          <p:nvPr/>
        </p:nvGrpSpPr>
        <p:grpSpPr>
          <a:xfrm>
            <a:off x="9433246" y="3990409"/>
            <a:ext cx="654237" cy="631575"/>
            <a:chOff x="9433249" y="468997"/>
            <a:chExt cx="654237" cy="631575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64A9F63-89F2-48C3-A947-444EA92EA07B}"/>
                </a:ext>
              </a:extLst>
            </p:cNvPr>
            <p:cNvSpPr/>
            <p:nvPr/>
          </p:nvSpPr>
          <p:spPr>
            <a:xfrm>
              <a:off x="9433249" y="468997"/>
              <a:ext cx="640395" cy="622735"/>
            </a:xfrm>
            <a:prstGeom prst="ellipse">
              <a:avLst/>
            </a:prstGeom>
            <a:solidFill>
              <a:srgbClr val="F2ECD6"/>
            </a:solidFill>
            <a:ln>
              <a:noFill/>
            </a:ln>
            <a:effectLst>
              <a:outerShdw blurRad="254000" dist="190500" dir="2700000" algn="tl" rotWithShape="0">
                <a:srgbClr val="57194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E20F6E2-47C9-4836-A021-0955651B222E}"/>
                </a:ext>
              </a:extLst>
            </p:cNvPr>
            <p:cNvSpPr/>
            <p:nvPr/>
          </p:nvSpPr>
          <p:spPr>
            <a:xfrm>
              <a:off x="9433249" y="477837"/>
              <a:ext cx="654237" cy="622735"/>
            </a:xfrm>
            <a:prstGeom prst="ellipse">
              <a:avLst/>
            </a:prstGeom>
            <a:solidFill>
              <a:srgbClr val="AA495D"/>
            </a:solidFill>
            <a:ln>
              <a:noFill/>
            </a:ln>
            <a:effectLst>
              <a:outerShdw blurRad="254000" dist="190500" dir="13500000" algn="tl" rotWithShape="0">
                <a:srgbClr val="EB8D8F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D405BF1F-C0B2-4A07-95C9-2AA2A9A78009}"/>
              </a:ext>
            </a:extLst>
          </p:cNvPr>
          <p:cNvSpPr txBox="1"/>
          <p:nvPr/>
        </p:nvSpPr>
        <p:spPr>
          <a:xfrm>
            <a:off x="9481799" y="575658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52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F04AAD5-FF90-4B9A-B173-E66E2ED5D683}"/>
              </a:ext>
            </a:extLst>
          </p:cNvPr>
          <p:cNvSpPr txBox="1"/>
          <p:nvPr/>
        </p:nvSpPr>
        <p:spPr>
          <a:xfrm>
            <a:off x="10282196" y="589149"/>
            <a:ext cx="181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Manrope" panose="00000506000000000000" pitchFamily="50" charset="0"/>
              </a:rPr>
              <a:t>Amitesh</a:t>
            </a:r>
            <a:r>
              <a:rPr lang="en-US" sz="2000" dirty="0">
                <a:solidFill>
                  <a:schemeClr val="bg1"/>
                </a:solidFill>
                <a:latin typeface="Manrope" panose="00000506000000000000" pitchFamily="50" charset="0"/>
              </a:rPr>
              <a:t> Patil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D667000-F116-4BF1-A04E-092D6667FD89}"/>
              </a:ext>
            </a:extLst>
          </p:cNvPr>
          <p:cNvSpPr txBox="1"/>
          <p:nvPr/>
        </p:nvSpPr>
        <p:spPr>
          <a:xfrm>
            <a:off x="10297714" y="1762953"/>
            <a:ext cx="189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Manrope" panose="00000506000000000000" pitchFamily="50" charset="0"/>
              </a:rPr>
              <a:t>Kshitij Patil</a:t>
            </a:r>
            <a:endParaRPr lang="en-US" sz="2000" dirty="0">
              <a:solidFill>
                <a:schemeClr val="bg1"/>
              </a:solidFill>
              <a:latin typeface="Manrope" panose="00000506000000000000" pitchFamily="50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F1D41D-C44A-4C3F-8AAE-339DFDB8CB33}"/>
              </a:ext>
            </a:extLst>
          </p:cNvPr>
          <p:cNvSpPr txBox="1"/>
          <p:nvPr/>
        </p:nvSpPr>
        <p:spPr>
          <a:xfrm>
            <a:off x="10271466" y="2936757"/>
            <a:ext cx="189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Manrope" panose="00000506000000000000" pitchFamily="50" charset="0"/>
              </a:rPr>
              <a:t>Pranit Patil</a:t>
            </a:r>
            <a:endParaRPr lang="en-US" sz="2000" dirty="0">
              <a:solidFill>
                <a:schemeClr val="bg1"/>
              </a:solidFill>
              <a:latin typeface="Manrope" panose="00000506000000000000" pitchFamily="50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52F4AD8-A387-44AD-9B79-760A6857960B}"/>
              </a:ext>
            </a:extLst>
          </p:cNvPr>
          <p:cNvSpPr txBox="1"/>
          <p:nvPr/>
        </p:nvSpPr>
        <p:spPr>
          <a:xfrm>
            <a:off x="10314972" y="4012008"/>
            <a:ext cx="1894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anrope" panose="00000506000000000000" pitchFamily="50" charset="0"/>
              </a:rPr>
              <a:t>Vivek </a:t>
            </a:r>
            <a:r>
              <a:rPr lang="en-US" sz="2000" dirty="0" err="1">
                <a:solidFill>
                  <a:schemeClr val="bg1"/>
                </a:solidFill>
                <a:latin typeface="Manrope" panose="00000506000000000000" pitchFamily="50" charset="0"/>
              </a:rPr>
              <a:t>Pundkar</a:t>
            </a:r>
            <a:endParaRPr lang="en-US" sz="2000" dirty="0">
              <a:solidFill>
                <a:schemeClr val="bg1"/>
              </a:solidFill>
              <a:latin typeface="Manrope" panose="00000506000000000000" pitchFamily="50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C6E780-B466-447B-A92E-9ADEE258FDA7}"/>
              </a:ext>
            </a:extLst>
          </p:cNvPr>
          <p:cNvSpPr txBox="1"/>
          <p:nvPr/>
        </p:nvSpPr>
        <p:spPr>
          <a:xfrm>
            <a:off x="9496534" y="1740009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54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6AC5DF2-B80A-40C8-8A2A-1590554ADB05}"/>
              </a:ext>
            </a:extLst>
          </p:cNvPr>
          <p:cNvSpPr txBox="1"/>
          <p:nvPr/>
        </p:nvSpPr>
        <p:spPr>
          <a:xfrm>
            <a:off x="9471069" y="2910489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56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62206E0-0BB7-4838-AE68-8ABB224C7A2D}"/>
              </a:ext>
            </a:extLst>
          </p:cNvPr>
          <p:cNvSpPr txBox="1"/>
          <p:nvPr/>
        </p:nvSpPr>
        <p:spPr>
          <a:xfrm>
            <a:off x="9471069" y="4094314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anrope" panose="00000506000000000000" pitchFamily="50" charset="0"/>
              </a:rPr>
              <a:t>77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74AF8D3-AC3C-469C-A1D1-B943B9E35B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209039" y="-364768"/>
            <a:ext cx="10929548" cy="7222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EAB3B-DDAE-4B63-90E1-4626D30043B1}"/>
              </a:ext>
            </a:extLst>
          </p:cNvPr>
          <p:cNvSpPr txBox="1"/>
          <p:nvPr/>
        </p:nvSpPr>
        <p:spPr>
          <a:xfrm>
            <a:off x="3463513" y="2799954"/>
            <a:ext cx="3569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Manrope" panose="00000506000000000000" pitchFamily="50" charset="0"/>
                <a:cs typeface="Mangal" panose="02040503050203030202" pitchFamily="18" charset="0"/>
              </a:rPr>
              <a:t>Client </a:t>
            </a:r>
            <a:r>
              <a:rPr lang="en-IN" sz="3600" b="1" dirty="0">
                <a:latin typeface="Manrope" panose="00000506000000000000" pitchFamily="50" charset="0"/>
                <a:cs typeface="Mangal" panose="02040503050203030202" pitchFamily="18" charset="0"/>
              </a:rPr>
              <a:t>side</a:t>
            </a:r>
            <a:endParaRPr lang="en-IN" sz="4400" b="1" dirty="0">
              <a:latin typeface="Manrope" panose="00000506000000000000" pitchFamily="50" charset="0"/>
              <a:cs typeface="Mangal" panose="02040503050203030202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3BBD58-170D-4C33-86C3-FB51E8D70CA6}"/>
              </a:ext>
            </a:extLst>
          </p:cNvPr>
          <p:cNvSpPr txBox="1"/>
          <p:nvPr/>
        </p:nvSpPr>
        <p:spPr>
          <a:xfrm>
            <a:off x="2296979" y="3442621"/>
            <a:ext cx="5577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Manrope" panose="00000506000000000000" pitchFamily="50" charset="0"/>
                <a:cs typeface="Mangal" panose="02040503050203030202" pitchFamily="18" charset="0"/>
              </a:rPr>
              <a:t>and</a:t>
            </a:r>
            <a:r>
              <a:rPr lang="en-IN" sz="4400" b="1" dirty="0">
                <a:latin typeface="Manrope" panose="00000506000000000000" pitchFamily="50" charset="0"/>
                <a:cs typeface="Mangal" panose="02040503050203030202" pitchFamily="18" charset="0"/>
              </a:rPr>
              <a:t> </a:t>
            </a:r>
            <a:r>
              <a:rPr lang="en-IN" sz="5400" b="1" dirty="0" err="1">
                <a:latin typeface="Manrope" panose="00000506000000000000" pitchFamily="50" charset="0"/>
                <a:cs typeface="Mangal" panose="02040503050203030202" pitchFamily="18" charset="0"/>
              </a:rPr>
              <a:t>Server</a:t>
            </a:r>
            <a:r>
              <a:rPr lang="en-IN" sz="3200" b="1" dirty="0" err="1">
                <a:latin typeface="Manrope" panose="00000506000000000000" pitchFamily="50" charset="0"/>
                <a:cs typeface="Mangal" panose="02040503050203030202" pitchFamily="18" charset="0"/>
              </a:rPr>
              <a:t>side</a:t>
            </a:r>
            <a:endParaRPr lang="en-IN" sz="4400" b="1" dirty="0">
              <a:latin typeface="Manrope" panose="00000506000000000000" pitchFamily="50" charset="0"/>
              <a:cs typeface="Mangal" panose="02040503050203030202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802D9B-C651-423F-A742-4E17923E1441}"/>
              </a:ext>
            </a:extLst>
          </p:cNvPr>
          <p:cNvSpPr txBox="1"/>
          <p:nvPr/>
        </p:nvSpPr>
        <p:spPr>
          <a:xfrm>
            <a:off x="1870910" y="4266687"/>
            <a:ext cx="4970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latin typeface="Manrope" panose="00000506000000000000" pitchFamily="50" charset="0"/>
                <a:cs typeface="Mangal" panose="02040503050203030202" pitchFamily="18" charset="0"/>
              </a:rPr>
              <a:t>Technologies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D79A568-9C5D-4059-B7C7-09F07A5D6F1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91096" y="4722862"/>
            <a:ext cx="1544835" cy="2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2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5101" y="-126459"/>
            <a:ext cx="12198485" cy="73930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gradFill>
            <a:gsLst>
              <a:gs pos="0">
                <a:srgbClr val="00509D"/>
              </a:gs>
              <a:gs pos="59000">
                <a:srgbClr val="003F88"/>
              </a:gs>
              <a:gs pos="100000">
                <a:srgbClr val="00296B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99789" y="150798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anrope" panose="00000506000000000000" pitchFamily="50" charset="0"/>
              </a:rPr>
              <a:t>Next.js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92C4CE-6E83-48EE-8454-E6F67AA791BE}"/>
              </a:ext>
            </a:extLst>
          </p:cNvPr>
          <p:cNvGrpSpPr/>
          <p:nvPr/>
        </p:nvGrpSpPr>
        <p:grpSpPr>
          <a:xfrm>
            <a:off x="193497" y="4222905"/>
            <a:ext cx="4321104" cy="400110"/>
            <a:chOff x="305529" y="3602182"/>
            <a:chExt cx="4321104" cy="4001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DB3EE-B14C-4497-8C40-D1673E2975E8}"/>
                </a:ext>
              </a:extLst>
            </p:cNvPr>
            <p:cNvSpPr txBox="1"/>
            <p:nvPr/>
          </p:nvSpPr>
          <p:spPr>
            <a:xfrm>
              <a:off x="607266" y="3602182"/>
              <a:ext cx="4019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Server-side rendering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918BA8C-233C-406E-8A15-DE67E9B4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9" y="3688225"/>
              <a:ext cx="282771" cy="282771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4C5E723-F029-4ACD-9CBC-C06704BF963E}"/>
              </a:ext>
            </a:extLst>
          </p:cNvPr>
          <p:cNvSpPr txBox="1"/>
          <p:nvPr/>
        </p:nvSpPr>
        <p:spPr>
          <a:xfrm>
            <a:off x="364577" y="973640"/>
            <a:ext cx="4905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CE86E4"/>
                </a:solidFill>
                <a:latin typeface="Manrope" panose="00000506000000000000" pitchFamily="50" charset="0"/>
                <a:ea typeface="Fira Code" panose="020B0809050000020004" pitchFamily="49" charset="0"/>
                <a:cs typeface="Dubai" panose="020B0503030403030204" pitchFamily="34" charset="-78"/>
              </a:rPr>
              <a:t>NextJs</a:t>
            </a:r>
            <a:endParaRPr lang="en-US" sz="6000" b="1" dirty="0">
              <a:solidFill>
                <a:srgbClr val="CE86E4"/>
              </a:solidFill>
              <a:latin typeface="Manrope" panose="00000506000000000000" pitchFamily="50" charset="0"/>
              <a:ea typeface="Fira Code" panose="020B0809050000020004" pitchFamily="49" charset="0"/>
              <a:cs typeface="Dubai" panose="020B0503030403030204" pitchFamily="34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176619" y="2468043"/>
            <a:ext cx="5788555" cy="403444"/>
            <a:chOff x="305527" y="4606042"/>
            <a:chExt cx="5788555" cy="40344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607266" y="4606042"/>
              <a:ext cx="5486816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React framework by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V</a:t>
              </a:r>
              <a:r>
                <a:rPr lang="en-US" sz="2000" dirty="0" err="1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ercel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7521E-5B1E-49D2-A2B9-5685855D377F}"/>
              </a:ext>
            </a:extLst>
          </p:cNvPr>
          <p:cNvGrpSpPr/>
          <p:nvPr/>
        </p:nvGrpSpPr>
        <p:grpSpPr>
          <a:xfrm>
            <a:off x="193497" y="3049992"/>
            <a:ext cx="4589084" cy="973634"/>
            <a:chOff x="177482" y="2304620"/>
            <a:chExt cx="4436980" cy="97363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3FEE37-7753-49F8-A155-E32A90FD6753}"/>
                </a:ext>
              </a:extLst>
            </p:cNvPr>
            <p:cNvGrpSpPr/>
            <p:nvPr/>
          </p:nvGrpSpPr>
          <p:grpSpPr>
            <a:xfrm>
              <a:off x="177482" y="2304620"/>
              <a:ext cx="3727061" cy="400110"/>
              <a:chOff x="332271" y="3141810"/>
              <a:chExt cx="3727061" cy="400110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61511CD1-C717-46B3-8DEC-87BE04F13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2271" y="3195524"/>
                <a:ext cx="282771" cy="28277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59846D-50E0-4321-AD19-B3C08FD15E31}"/>
                  </a:ext>
                </a:extLst>
              </p:cNvPr>
              <p:cNvSpPr txBox="1"/>
              <p:nvPr/>
            </p:nvSpPr>
            <p:spPr>
              <a:xfrm>
                <a:off x="615042" y="3141810"/>
                <a:ext cx="34442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Automatic Code splitting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DB124A-B588-4085-8271-EF89250D9BE3}"/>
                </a:ext>
              </a:extLst>
            </p:cNvPr>
            <p:cNvSpPr txBox="1"/>
            <p:nvPr/>
          </p:nvSpPr>
          <p:spPr>
            <a:xfrm>
              <a:off x="460253" y="2631923"/>
              <a:ext cx="4154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</a:rPr>
                <a:t>Instead of generating one single JavaScript file , app is broken up automatically</a:t>
              </a:r>
              <a:endParaRPr lang="en-IN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5DA59D-5A69-4F95-A6A6-3CE98F037030}"/>
              </a:ext>
            </a:extLst>
          </p:cNvPr>
          <p:cNvGrpSpPr/>
          <p:nvPr/>
        </p:nvGrpSpPr>
        <p:grpSpPr>
          <a:xfrm>
            <a:off x="193497" y="4795577"/>
            <a:ext cx="2545884" cy="400110"/>
            <a:chOff x="305528" y="4115467"/>
            <a:chExt cx="2545884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744E94-A15F-4458-9A21-B5272731509F}"/>
                </a:ext>
              </a:extLst>
            </p:cNvPr>
            <p:cNvSpPr txBox="1"/>
            <p:nvPr/>
          </p:nvSpPr>
          <p:spPr>
            <a:xfrm>
              <a:off x="607266" y="4115467"/>
              <a:ext cx="2244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Typescript support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AF63CCA3-C870-48CC-99C8-F9843FC8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8" y="4207644"/>
              <a:ext cx="282771" cy="28277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CDC878-8A18-4DE6-AECA-9C05ED9B6759}"/>
              </a:ext>
            </a:extLst>
          </p:cNvPr>
          <p:cNvGrpSpPr/>
          <p:nvPr/>
        </p:nvGrpSpPr>
        <p:grpSpPr>
          <a:xfrm>
            <a:off x="176619" y="5456730"/>
            <a:ext cx="5947994" cy="403444"/>
            <a:chOff x="305527" y="4651923"/>
            <a:chExt cx="5947994" cy="40344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4CE0C50A-F9BF-46D3-9199-8D0EA9B39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A56DD0-519C-4792-BDA4-5BC1DCD6C648}"/>
                </a:ext>
              </a:extLst>
            </p:cNvPr>
            <p:cNvSpPr txBox="1"/>
            <p:nvPr/>
          </p:nvSpPr>
          <p:spPr>
            <a:xfrm>
              <a:off x="607214" y="4651923"/>
              <a:ext cx="5646307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Ex: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Vercel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, Netflix,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Github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, Nike, Hulu etc.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CAE69AF5-AAED-45F7-B650-C2476B42457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62766" y="1928270"/>
            <a:ext cx="6072759" cy="385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99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8E7FF"/>
            </a:gs>
            <a:gs pos="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C43802C-0239-4056-9516-74D25C94B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9679" y="2807457"/>
            <a:ext cx="1753867" cy="2131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DE61BF-609B-4B57-872E-A627F723FC32}"/>
              </a:ext>
            </a:extLst>
          </p:cNvPr>
          <p:cNvSpPr/>
          <p:nvPr/>
        </p:nvSpPr>
        <p:spPr>
          <a:xfrm>
            <a:off x="6352412" y="1920495"/>
            <a:ext cx="1168400" cy="701040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CDN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3FA0F73B-A3C9-4588-B34A-8BEF01D95266}"/>
              </a:ext>
            </a:extLst>
          </p:cNvPr>
          <p:cNvSpPr/>
          <p:nvPr/>
        </p:nvSpPr>
        <p:spPr>
          <a:xfrm rot="19824774">
            <a:off x="6763750" y="2877660"/>
            <a:ext cx="3257123" cy="3257123"/>
          </a:xfrm>
          <a:prstGeom prst="arc">
            <a:avLst/>
          </a:prstGeom>
          <a:noFill/>
          <a:ln w="31750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2D2B0F-209D-4E09-9059-2264AA848633}"/>
              </a:ext>
            </a:extLst>
          </p:cNvPr>
          <p:cNvSpPr/>
          <p:nvPr/>
        </p:nvSpPr>
        <p:spPr>
          <a:xfrm>
            <a:off x="10173154" y="2727960"/>
            <a:ext cx="1491615" cy="701040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Client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E11C72A-95C6-49AC-A6C8-D84860166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02551" y="3881039"/>
            <a:ext cx="2330450" cy="1988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91F827-68D3-4D59-B865-3BC237C534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09389" y="3968719"/>
            <a:ext cx="2120265" cy="1261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5094A14-9061-4348-9397-05843F367EE3}"/>
              </a:ext>
            </a:extLst>
          </p:cNvPr>
          <p:cNvSpPr/>
          <p:nvPr/>
        </p:nvSpPr>
        <p:spPr>
          <a:xfrm>
            <a:off x="0" y="0"/>
            <a:ext cx="12192000" cy="1677963"/>
          </a:xfrm>
          <a:prstGeom prst="rect">
            <a:avLst/>
          </a:prstGeom>
          <a:gradFill>
            <a:gsLst>
              <a:gs pos="100000">
                <a:srgbClr val="3F37C9"/>
              </a:gs>
              <a:gs pos="53000">
                <a:srgbClr val="4361EE"/>
              </a:gs>
              <a:gs pos="0">
                <a:srgbClr val="219E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670050" y="465391"/>
            <a:ext cx="725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anrope" panose="00000506000000000000" pitchFamily="50" charset="0"/>
                <a:cs typeface="Mangal" panose="020B0502040204020203" pitchFamily="18" charset="0"/>
              </a:rPr>
              <a:t>How does next.js Work?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FF6A8B-7991-4DF1-89E1-02291A829DF2}"/>
              </a:ext>
            </a:extLst>
          </p:cNvPr>
          <p:cNvCxnSpPr>
            <a:cxnSpLocks/>
          </p:cNvCxnSpPr>
          <p:nvPr/>
        </p:nvCxnSpPr>
        <p:spPr>
          <a:xfrm flipV="1">
            <a:off x="670050" y="1136608"/>
            <a:ext cx="6654675" cy="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CCE3E94-3FD4-4005-9DF0-B10BE7D80A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8880" y="4305722"/>
            <a:ext cx="1967590" cy="2197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5D8CB9-CE97-40C8-88F4-A7AF72B09B38}"/>
              </a:ext>
            </a:extLst>
          </p:cNvPr>
          <p:cNvSpPr/>
          <p:nvPr/>
        </p:nvSpPr>
        <p:spPr>
          <a:xfrm>
            <a:off x="356873" y="1886950"/>
            <a:ext cx="1967590" cy="701040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Servers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BC5AD2E1-C7F6-4EE3-AC02-2F0FAF9A2650}"/>
              </a:ext>
            </a:extLst>
          </p:cNvPr>
          <p:cNvSpPr/>
          <p:nvPr/>
        </p:nvSpPr>
        <p:spPr>
          <a:xfrm rot="17542944">
            <a:off x="3809118" y="3313929"/>
            <a:ext cx="3167072" cy="2729037"/>
          </a:xfrm>
          <a:prstGeom prst="arc">
            <a:avLst/>
          </a:prstGeom>
          <a:noFill/>
          <a:ln w="31750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A155B0D-F0DA-42FF-891D-4B167B63A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146" y="2815681"/>
            <a:ext cx="1967590" cy="2197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16132B-D0EA-4F8B-B988-B4F391FCC337}"/>
              </a:ext>
            </a:extLst>
          </p:cNvPr>
          <p:cNvCxnSpPr>
            <a:cxnSpLocks/>
          </p:cNvCxnSpPr>
          <p:nvPr/>
        </p:nvCxnSpPr>
        <p:spPr>
          <a:xfrm>
            <a:off x="1917031" y="4599430"/>
            <a:ext cx="666411" cy="551448"/>
          </a:xfrm>
          <a:prstGeom prst="straightConnector1">
            <a:avLst/>
          </a:prstGeom>
          <a:ln w="88900" cap="rnd">
            <a:solidFill>
              <a:srgbClr val="FFC000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014CBF-A4D1-4FDC-9329-5A4946F9EF4F}"/>
              </a:ext>
            </a:extLst>
          </p:cNvPr>
          <p:cNvSpPr/>
          <p:nvPr/>
        </p:nvSpPr>
        <p:spPr>
          <a:xfrm>
            <a:off x="3527945" y="4278530"/>
            <a:ext cx="752684" cy="227691"/>
          </a:xfrm>
          <a:prstGeom prst="round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HTML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3EF832A-BEFC-4FDE-9761-F8B86403B191}"/>
              </a:ext>
            </a:extLst>
          </p:cNvPr>
          <p:cNvSpPr/>
          <p:nvPr/>
        </p:nvSpPr>
        <p:spPr>
          <a:xfrm>
            <a:off x="3720951" y="4392375"/>
            <a:ext cx="752684" cy="227691"/>
          </a:xfrm>
          <a:prstGeom prst="round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HTML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A0945AE-3BAB-42B1-9C37-AD8511CC08FF}"/>
              </a:ext>
            </a:extLst>
          </p:cNvPr>
          <p:cNvSpPr/>
          <p:nvPr/>
        </p:nvSpPr>
        <p:spPr>
          <a:xfrm>
            <a:off x="3885035" y="4095614"/>
            <a:ext cx="752684" cy="227691"/>
          </a:xfrm>
          <a:prstGeom prst="round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HTML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43CFC0-EC62-4434-8323-D71BBBF0DF4C}"/>
              </a:ext>
            </a:extLst>
          </p:cNvPr>
          <p:cNvSpPr/>
          <p:nvPr/>
        </p:nvSpPr>
        <p:spPr>
          <a:xfrm>
            <a:off x="3263932" y="4073226"/>
            <a:ext cx="752684" cy="227691"/>
          </a:xfrm>
          <a:prstGeom prst="roundRect">
            <a:avLst/>
          </a:prstGeom>
          <a:solidFill>
            <a:srgbClr val="EB43B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HTML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3B3134-17DA-403D-910C-02B8C64210AE}"/>
              </a:ext>
            </a:extLst>
          </p:cNvPr>
          <p:cNvSpPr/>
          <p:nvPr/>
        </p:nvSpPr>
        <p:spPr>
          <a:xfrm>
            <a:off x="6984818" y="2931792"/>
            <a:ext cx="769748" cy="413809"/>
          </a:xfrm>
          <a:prstGeom prst="roundRect">
            <a:avLst/>
          </a:prstGeom>
          <a:solidFill>
            <a:srgbClr val="8AC56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HTML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9844761-153D-48A4-8247-B5476E252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0149" y="3650583"/>
            <a:ext cx="1465498" cy="111775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79A56A-6982-4DA6-AFDB-D85E248D625C}"/>
              </a:ext>
            </a:extLst>
          </p:cNvPr>
          <p:cNvSpPr/>
          <p:nvPr/>
        </p:nvSpPr>
        <p:spPr>
          <a:xfrm>
            <a:off x="117146" y="2794153"/>
            <a:ext cx="1990413" cy="551448"/>
          </a:xfrm>
          <a:prstGeom prst="roundRect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Processing </a:t>
            </a:r>
            <a:r>
              <a:rPr lang="en-IN" sz="20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Javascript</a:t>
            </a:r>
            <a:endParaRPr lang="en-IN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1" name="10-seconds-of-silence">
            <a:hlinkClick r:id="" action="ppaction://media"/>
            <a:extLst>
              <a:ext uri="{FF2B5EF4-FFF2-40B4-BE49-F238E27FC236}">
                <a16:creationId xmlns:a16="http://schemas.microsoft.com/office/drawing/2014/main" id="{4A5BEDC7-730A-4E08-9903-263647FD48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224"/>
                  <p14:bmkLst>
                    <p14:bmk name="Bookmark 1" time="0"/>
                    <p14:bmk name="Bookmark 2" time="2000"/>
                    <p14:bmk name="Bookmark 3" time="3010"/>
                    <p14:bmk name="Bookmark 4" time="5010"/>
                    <p14:bmk name="Bookmark 5" time="7000"/>
                  </p14:bmkLst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487363" y="892926"/>
            <a:ext cx="487363" cy="4873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BB631B-58BB-437B-BBAB-171536772A4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" y="565690"/>
            <a:ext cx="570918" cy="570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30000" sy="3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002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11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9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4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Bookmark 1"/>
                      </p:tgtEl>
                    </p:cond>
                  </p:nextCondLst>
                </p:seq>
                <p:seq concurrent="1" nextAc="seek">
                  <p:cTn id="17" restart="whenNotActive" fill="hold" evtFilter="cancelBubble" nodeType="interactiveSeq">
                    <p:stCondLst>
                      <p:cond evt="onMediaBookmark" delay="0">
                        <p:tgtEl>
                          <p14:bmkTgt spid="11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8" fill="hold">
                          <p:stCondLst>
                            <p:cond delay="0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Bookmark 2"/>
                      </p:tgtEl>
                    </p:cond>
                  </p:nextCondLst>
                </p:seq>
                <p:seq concurrent="1" nextAc="seek">
                  <p:cTn id="23" restart="whenNotActive" fill="hold" evtFilter="cancelBubble" nodeType="interactiveSeq">
                    <p:stCondLst>
                      <p:cond evt="onMediaBookmark" delay="0">
                        <p:tgtEl>
                          <p14:bmkTgt spid="11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" fill="hold">
                          <p:stCondLst>
                            <p:cond delay="0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55 -0.02245 L 0.0155 -0.02245 C 0.01563 -0.02431 0.01576 -0.02616 0.01602 -0.02778 C 0.01615 -0.02847 0.01641 -0.02894 0.01654 -0.0294 C 0.01667 -0.03009 0.0168 -0.03079 0.01693 -0.03148 C 0.01706 -0.03171 0.01719 -0.03195 0.01732 -0.03218 C 0.01758 -0.03333 0.01797 -0.03449 0.01823 -0.03565 C 0.01836 -0.03611 0.01849 -0.03657 0.01849 -0.03704 C 0.01862 -0.03727 0.01875 -0.0375 0.01888 -0.03773 C 0.01901 -0.03843 0.01914 -0.03889 0.01927 -0.03958 C 0.01953 -0.04028 0.01992 -0.04097 0.02005 -0.04167 C 0.02031 -0.04259 0.02031 -0.04352 0.02058 -0.04421 C 0.02071 -0.04468 0.0211 -0.04514 0.02123 -0.0456 C 0.02149 -0.04653 0.02162 -0.04769 0.02201 -0.04861 C 0.02253 -0.05023 0.02318 -0.05162 0.0237 -0.05347 C 0.02474 -0.05718 0.02409 -0.05579 0.02513 -0.05764 C 0.02526 -0.0581 0.02539 -0.0588 0.02552 -0.05949 C 0.02604 -0.06111 0.02656 -0.0625 0.02696 -0.06389 C 0.02735 -0.06528 0.02748 -0.06667 0.02787 -0.06782 C 0.03138 -0.07662 0.02696 -0.06528 0.02982 -0.07315 C 0.03021 -0.07431 0.03086 -0.07546 0.03125 -0.07662 C 0.03229 -0.08056 0.03125 -0.07732 0.03281 -0.08125 C 0.03295 -0.08171 0.03308 -0.08218 0.03321 -0.08264 C 0.0336 -0.0838 0.03412 -0.08472 0.03451 -0.08588 C 0.03477 -0.08681 0.03503 -0.08773 0.03542 -0.08866 C 0.03646 -0.09097 0.03685 -0.0919 0.03776 -0.09445 C 0.03802 -0.09537 0.03841 -0.0963 0.03867 -0.09722 C 0.03893 -0.09792 0.03933 -0.09861 0.03959 -0.09931 C 0.03985 -0.09977 0.03998 -0.10046 0.04011 -0.10116 C 0.04102 -0.10417 0.04063 -0.10232 0.04154 -0.10417 C 0.0418 -0.10486 0.04206 -0.10556 0.04232 -0.10625 C 0.04271 -0.10741 0.04271 -0.10764 0.04323 -0.10857 C 0.04349 -0.10926 0.04375 -0.10949 0.04401 -0.10995 C 0.04453 -0.11111 0.04505 -0.11227 0.04558 -0.11343 C 0.04584 -0.11389 0.0461 -0.11458 0.04636 -0.11505 C 0.04649 -0.11551 0.04662 -0.11574 0.04688 -0.1162 C 0.04714 -0.11667 0.04753 -0.11713 0.04779 -0.11759 C 0.04792 -0.11782 0.04805 -0.11829 0.04818 -0.11829 C 0.04844 -0.11875 0.0487 -0.11875 0.04883 -0.11898 C 0.05039 -0.12107 0.04883 -0.11991 0.05052 -0.12083 C 0.05078 -0.1213 0.05104 -0.12176 0.0513 -0.12199 C 0.05222 -0.12292 0.05196 -0.12222 0.05287 -0.12315 C 0.05339 -0.12361 0.05378 -0.12407 0.05417 -0.12454 C 0.05443 -0.125 0.05469 -0.12546 0.05495 -0.12593 C 0.05534 -0.12639 0.05573 -0.12685 0.05599 -0.12732 C 0.05638 -0.12778 0.05651 -0.12824 0.05677 -0.1287 C 0.05716 -0.12917 0.05755 -0.12963 0.05795 -0.13009 C 0.06029 -0.13333 0.05886 -0.13171 0.06042 -0.13333 C 0.06068 -0.1338 0.06081 -0.13426 0.06107 -0.13472 C 0.06198 -0.13634 0.06159 -0.13542 0.06263 -0.13681 C 0.06459 -0.13935 0.06289 -0.13773 0.06459 -0.13912 C 0.06524 -0.14074 0.06524 -0.14074 0.06602 -0.14167 C 0.06628 -0.14213 0.06654 -0.14213 0.0668 -0.14259 C 0.06706 -0.14282 0.06719 -0.14329 0.06745 -0.14375 C 0.06797 -0.14445 0.06836 -0.14491 0.06888 -0.1456 C 0.06901 -0.14583 0.06927 -0.14607 0.06953 -0.14653 C 0.06966 -0.14676 0.06992 -0.14722 0.07005 -0.14745 C 0.07018 -0.14792 0.07031 -0.14815 0.07045 -0.14838 C 0.07071 -0.14907 0.07214 -0.15046 0.07227 -0.1507 C 0.07331 -0.15301 0.07227 -0.1507 0.07318 -0.15232 C 0.07357 -0.15278 0.0737 -0.15324 0.07396 -0.1537 C 0.07422 -0.15394 0.07448 -0.15394 0.07461 -0.15417 C 0.07487 -0.15463 0.07513 -0.15509 0.07539 -0.15532 C 0.07578 -0.15579 0.0763 -0.15602 0.0767 -0.15648 C 0.07696 -0.15671 0.07722 -0.15718 0.07748 -0.15718 C 0.078 -0.15764 0.07878 -0.15787 0.0793 -0.1581 C 0.07969 -0.15833 0.08008 -0.15857 0.08047 -0.15903 C 0.08177 -0.16019 0.08086 -0.15995 0.08229 -0.16088 C 0.08477 -0.16273 0.08268 -0.16088 0.08477 -0.16227 C 0.08516 -0.1625 0.08555 -0.16296 0.08594 -0.1632 C 0.0862 -0.1632 0.08659 -0.1632 0.08698 -0.16343 C 0.08737 -0.16343 0.08867 -0.16435 0.08906 -0.16458 C 0.0892 -0.16458 0.08946 -0.16482 0.08959 -0.16505 C 0.08985 -0.16528 0.09011 -0.16551 0.09037 -0.16551 C 0.09063 -0.16574 0.09076 -0.16597 0.09089 -0.1662 C 0.09115 -0.16644 0.09128 -0.16644 0.09154 -0.16644 C 0.09193 -0.1669 0.09245 -0.16759 0.09297 -0.16806 C 0.0931 -0.16829 0.09323 -0.16829 0.09336 -0.16829 C 0.09362 -0.16852 0.09375 -0.16898 0.09401 -0.16921 C 0.09427 -0.16945 0.09466 -0.16945 0.09492 -0.16945 C 0.09505 -0.16968 0.09518 -0.17014 0.09545 -0.17037 C 0.09584 -0.17083 0.09636 -0.17107 0.09688 -0.17153 C 0.09701 -0.17153 0.09714 -0.17176 0.09727 -0.17199 C 0.09753 -0.17222 0.09766 -0.17269 0.09792 -0.17292 C 0.09831 -0.17315 0.0987 -0.17315 0.09922 -0.17338 C 0.09987 -0.17361 0.1 -0.17384 0.10078 -0.17384 C 0.1013 -0.17407 0.10183 -0.17407 0.10248 -0.17431 C 0.10495 -0.17593 0.1013 -0.17361 0.10417 -0.175 C 0.10443 -0.17523 0.10456 -0.17546 0.10482 -0.1757 C 0.10508 -0.17593 0.10534 -0.17593 0.1056 -0.17616 C 0.10573 -0.17639 0.10586 -0.17662 0.10599 -0.17662 C 0.10625 -0.17685 0.10651 -0.17685 0.10677 -0.17708 C 0.10808 -0.1787 0.10677 -0.17732 0.10886 -0.17801 C 0.10912 -0.17824 0.10925 -0.1787 0.10951 -0.1787 C 0.11081 -0.17894 0.11211 -0.17894 0.11341 -0.17894 L 0.11498 -0.1794 C 0.11524 -0.17963 0.1155 -0.17986 0.11576 -0.17986 L 0.11758 -0.18009 C 0.11901 -0.18102 0.11771 -0.18032 0.11979 -0.18079 C 0.11992 -0.18102 0.12005 -0.18102 0.12031 -0.18125 C 0.12045 -0.18125 0.12071 -0.18125 0.12084 -0.18148 C 0.1211 -0.18148 0.12123 -0.18171 0.12136 -0.18171 C 0.12175 -0.18195 0.12214 -0.18195 0.12266 -0.18195 C 0.12331 -0.18218 0.12409 -0.18241 0.12474 -0.18264 C 0.125 -0.18264 0.12526 -0.18287 0.12539 -0.18287 C 0.12591 -0.18287 0.1263 -0.1831 0.12683 -0.1831 C 0.12709 -0.1831 0.12748 -0.18333 0.12774 -0.18333 C 0.13203 -0.18357 0.1362 -0.18357 0.14037 -0.18357 C 0.14297 -0.18357 0.14545 -0.18357 0.14792 -0.1831 C 0.14844 -0.1831 0.14909 -0.18241 0.14961 -0.18218 C 0.15013 -0.18218 0.15065 -0.18218 0.15117 -0.18195 C 0.15235 -0.18171 0.15365 -0.18125 0.15482 -0.18079 C 0.15534 -0.18079 0.15586 -0.18056 0.15638 -0.18032 C 0.15664 -0.18009 0.1569 -0.17986 0.15729 -0.17986 C 0.15768 -0.17963 0.15821 -0.1794 0.15873 -0.17917 C 0.15977 -0.1787 0.16081 -0.17801 0.16185 -0.17755 C 0.16237 -0.17732 0.16302 -0.17708 0.16354 -0.17662 C 0.16393 -0.17662 0.16433 -0.17639 0.16485 -0.17616 C 0.16524 -0.17593 0.16563 -0.17546 0.16602 -0.17523 C 0.16667 -0.17523 0.16745 -0.17523 0.1681 -0.175 C 0.16849 -0.175 0.17005 -0.17431 0.17045 -0.17384 C 0.17071 -0.17384 0.17097 -0.17315 0.17136 -0.17315 C 0.17201 -0.17292 0.17266 -0.17292 0.17318 -0.17292 C 0.17344 -0.17245 0.17344 -0.17222 0.1737 -0.17199 C 0.17383 -0.17176 0.17409 -0.17176 0.17435 -0.17176 C 0.17604 -0.17107 0.17565 -0.1713 0.17761 -0.1706 C 0.178 -0.17037 0.17826 -0.16991 0.17865 -0.16968 C 0.17917 -0.16945 0.18086 -0.16945 0.18099 -0.16875 L 0.18125 -0.16806 " pathEditMode="relative" ptsTypes="AAAAAAAAAAAAAAAAAAAAAAAAAAAAAAAAAAAAAAAAAAAAAAAAAAAAAAAAAAAAAAAAAAAAAAAAAAAAAAAAAAAAAAAAAAAAAAAAAAAAAAAAAAAAAAAAAAAAAAAAAAAAAAAAA">
                                          <p:cBhvr>
                                            <p:cTn id="27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28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549 -0.02245 L 0.01549 -0.02222 C 0.01562 -0.0243 0.01575 -0.02615 0.01601 -0.02777 C 0.01614 -0.02847 0.0164 -0.02893 0.01653 -0.02939 C 0.01666 -0.03009 0.01679 -0.03078 0.01692 -0.03148 C 0.01706 -0.03171 0.01719 -0.03194 0.01732 -0.03217 C 0.01758 -0.03333 0.01797 -0.03449 0.01823 -0.03564 C 0.01836 -0.03611 0.01849 -0.03657 0.01849 -0.03703 C 0.01862 -0.03726 0.01875 -0.0375 0.01888 -0.03773 C 0.01901 -0.03842 0.01914 -0.03888 0.01927 -0.03958 C 0.01953 -0.04027 0.01992 -0.04097 0.02005 -0.04166 C 0.02031 -0.04259 0.02031 -0.04351 0.02057 -0.04421 C 0.0207 -0.04467 0.02109 -0.04513 0.02122 -0.0456 C 0.02148 -0.04652 0.02161 -0.04768 0.022 -0.04861 C 0.02252 -0.05023 0.02317 -0.05162 0.0237 -0.05347 C 0.02474 -0.05717 0.02409 -0.05578 0.02513 -0.05763 C 0.02526 -0.0581 0.02539 -0.05879 0.02552 -0.05949 C 0.02604 -0.06111 0.02656 -0.0625 0.02695 -0.06388 C 0.02734 -0.06527 0.02747 -0.06666 0.02786 -0.06782 C 0.03138 -0.07662 0.02695 -0.06527 0.02982 -0.07314 C 0.03021 -0.0743 0.03086 -0.07546 0.03125 -0.07662 C 0.03229 -0.08055 0.03125 -0.07731 0.03281 -0.08125 C 0.03294 -0.08171 0.03307 -0.08217 0.0332 -0.08263 C 0.03359 -0.08379 0.03411 -0.08472 0.0345 -0.08588 C 0.03476 -0.0868 0.03502 -0.08773 0.03541 -0.08865 C 0.03646 -0.09097 0.03685 -0.09189 0.03776 -0.09444 C 0.03802 -0.09537 0.03841 -0.09629 0.03867 -0.09722 C 0.03893 -0.09791 0.03932 -0.09861 0.03958 -0.0993 C 0.03984 -0.09976 0.03997 -0.10046 0.0401 -0.10115 C 0.04101 -0.10416 0.04062 -0.10231 0.04153 -0.10416 C 0.04179 -0.10486 0.04206 -0.10555 0.04232 -0.10625 C 0.04271 -0.1074 0.04271 -0.10763 0.04323 -0.10856 C 0.04349 -0.10925 0.04375 -0.10949 0.04401 -0.10995 C 0.04453 -0.11111 0.04505 -0.11226 0.04557 -0.11342 C 0.04583 -0.11388 0.04609 -0.11458 0.04635 -0.11504 C 0.04648 -0.1155 0.04661 -0.11574 0.04687 -0.1162 C 0.04713 -0.11666 0.04752 -0.11713 0.04778 -0.11759 C 0.04791 -0.11782 0.04804 -0.11828 0.04817 -0.11828 C 0.04844 -0.11875 0.0487 -0.11875 0.04883 -0.11898 C 0.05039 -0.12106 0.04883 -0.1199 0.05052 -0.12083 C 0.05078 -0.12129 0.05104 -0.12175 0.0513 -0.12199 C 0.05221 -0.12291 0.05195 -0.12222 0.05286 -0.12314 C 0.05338 -0.12361 0.05377 -0.12407 0.05416 -0.12453 C 0.05442 -0.125 0.05469 -0.12546 0.05495 -0.12592 C 0.05534 -0.12638 0.05573 -0.12685 0.05599 -0.12731 C 0.05638 -0.12777 0.05651 -0.12824 0.05677 -0.1287 C 0.05716 -0.12916 0.05755 -0.12963 0.05794 -0.13009 C 0.06028 -0.13333 0.05885 -0.13171 0.06041 -0.13333 C 0.06067 -0.13379 0.06081 -0.13425 0.06107 -0.13472 C 0.06198 -0.13634 0.06159 -0.13541 0.06263 -0.1368 C 0.06458 -0.13935 0.06289 -0.13773 0.06458 -0.13912 C 0.06523 -0.14074 0.06523 -0.1405 0.06601 -0.14166 C 0.06627 -0.14213 0.06653 -0.14213 0.06679 -0.14259 C 0.06706 -0.14282 0.06719 -0.14328 0.06745 -0.14375 C 0.06797 -0.14444 0.06836 -0.1449 0.06888 -0.1456 C 0.06901 -0.14583 0.06927 -0.14606 0.06953 -0.14652 C 0.06966 -0.14675 0.06992 -0.14722 0.07005 -0.14745 C 0.07018 -0.14791 0.07031 -0.14814 0.07044 -0.14838 C 0.0707 -0.14907 0.07213 -0.15046 0.07226 -0.15069 C 0.07331 -0.153 0.07226 -0.15069 0.07317 -0.15231 C 0.07357 -0.15277 0.0737 -0.15324 0.07396 -0.1537 C 0.07422 -0.15393 0.07448 -0.15393 0.07461 -0.15416 C 0.07487 -0.15463 0.07513 -0.15509 0.07539 -0.15532 C 0.07578 -0.15578 0.0763 -0.15601 0.07669 -0.15648 C 0.07695 -0.15671 0.07721 -0.15717 0.07747 -0.15717 C 0.07799 -0.15763 0.07877 -0.15787 0.07929 -0.1581 C 0.07969 -0.15833 0.08008 -0.15856 0.08047 -0.15902 C 0.08177 -0.16018 0.08086 -0.15995 0.08229 -0.16088 C 0.08476 -0.16273 0.08268 -0.16088 0.08476 -0.16226 C 0.08515 -0.1625 0.08554 -0.16296 0.08594 -0.16319 C 0.0862 -0.16319 0.08659 -0.16319 0.08698 -0.16342 C 0.08737 -0.16342 0.08867 -0.16435 0.08906 -0.16458 C 0.08919 -0.16458 0.08945 -0.16481 0.08958 -0.16504 C 0.08984 -0.16527 0.0901 -0.1655 0.09036 -0.1655 C 0.09062 -0.16574 0.09075 -0.16597 0.09088 -0.1662 C 0.09114 -0.16643 0.09127 -0.16643 0.09153 -0.16643 C 0.09192 -0.16689 0.09245 -0.16759 0.09297 -0.16805 C 0.0931 -0.16828 0.09323 -0.16828 0.09336 -0.16828 C 0.09362 -0.16851 0.09375 -0.16898 0.09401 -0.16921 C 0.09427 -0.16944 0.09466 -0.16944 0.09492 -0.16944 C 0.09505 -0.16967 0.09518 -0.17013 0.09544 -0.17037 C 0.09583 -0.17083 0.09635 -0.17106 0.09687 -0.17152 C 0.097 -0.17152 0.09713 -0.17175 0.09726 -0.17199 C 0.09752 -0.17222 0.09765 -0.17268 0.09791 -0.17291 C 0.09831 -0.17314 0.0987 -0.17314 0.09922 -0.17338 C 0.09987 -0.17361 0.1 -0.17384 0.10078 -0.17384 C 0.1013 -0.17407 0.10182 -0.17407 0.10247 -0.1743 C 0.10495 -0.17592 0.1013 -0.17361 0.10416 -0.175 C 0.10442 -0.17523 0.10456 -0.17546 0.10482 -0.17569 C 0.10508 -0.17592 0.10534 -0.17592 0.1056 -0.17615 C 0.10573 -0.17638 0.10586 -0.17662 0.10599 -0.17662 C 0.10625 -0.17685 0.10651 -0.17685 0.10677 -0.17708 C 0.10807 -0.1787 0.10677 -0.17731 0.10885 -0.178 C 0.10911 -0.17824 0.10924 -0.1787 0.1095 -0.1787 C 0.11081 -0.17893 0.11211 -0.17893 0.11341 -0.17893 L 0.11497 -0.17939 C 0.11523 -0.17963 0.11549 -0.17986 0.11575 -0.17986 L 0.11758 -0.18009 C 0.11901 -0.18101 0.11771 -0.18032 0.11979 -0.18078 C 0.11992 -0.18101 0.12005 -0.18101 0.12031 -0.18125 C 0.12044 -0.18125 0.1207 -0.18125 0.12083 -0.18148 C 0.12109 -0.18148 0.12122 -0.18171 0.12135 -0.18171 C 0.12174 -0.18194 0.12213 -0.18194 0.12265 -0.18194 C 0.12331 -0.18217 0.12409 -0.1824 0.12474 -0.18263 C 0.125 -0.18263 0.12526 -0.18287 0.12539 -0.18287 C 0.12591 -0.18287 0.1263 -0.1831 0.12682 -0.1831 C 0.12708 -0.1831 0.12747 -0.18333 0.12773 -0.18333 C 0.13203 -0.18356 0.1362 -0.18356 0.14036 -0.18356 C 0.14297 -0.18356 0.14544 -0.18356 0.14791 -0.1831 C 0.14844 -0.1831 0.14909 -0.1824 0.14961 -0.18217 C 0.15013 -0.18217 0.15065 -0.18217 0.15117 -0.18194 C 0.15234 -0.18171 0.15364 -0.18125 0.15482 -0.18078 C 0.15534 -0.18078 0.15586 -0.18055 0.15638 -0.18032 C 0.15664 -0.18009 0.1569 -0.17986 0.15729 -0.17986 C 0.15768 -0.17963 0.1582 -0.17939 0.15872 -0.17916 C 0.15976 -0.1787 0.16081 -0.178 0.16185 -0.17754 C 0.16237 -0.17731 0.16302 -0.17708 0.16354 -0.17662 C 0.16393 -0.17662 0.16432 -0.17638 0.16484 -0.17615 C 0.16523 -0.17592 0.16562 -0.17546 0.16601 -0.17523 C 0.16666 -0.17523 0.16745 -0.17523 0.1681 -0.175 C 0.16849 -0.175 0.17005 -0.1743 0.17044 -0.17384 C 0.1707 -0.17384 0.17096 -0.17314 0.17135 -0.17314 C 0.172 -0.17291 0.17265 -0.17291 0.17317 -0.17291 C 0.17344 -0.17245 0.17344 -0.17222 0.1737 -0.17199 C 0.17383 -0.17175 0.17409 -0.17175 0.17435 -0.17175 C 0.17604 -0.17106 0.17565 -0.17129 0.1776 -0.1706 C 0.17799 -0.17037 0.17825 -0.1699 0.17864 -0.16967 C 0.17916 -0.16944 0.18086 -0.16944 0.18099 -0.16875 L 0.18125 -0.16805 " pathEditMode="relative" rAng="0" ptsTypes="AAAAAAAAAAAAAAAAAAAAAAAAAAAAAAAAAAAAAAAAAAAAAAAAAAAAAAAAAAAAAAAAAAAAAAAAAAAAAAAAAAAAAAAAAAAAAAAAAAAAAAAAAAAAAAAAAAAAAAAAAAAAAAAAA">
                                          <p:cBhvr>
                                            <p:cTn id="29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281" y="-80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8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0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549 -0.02246 L 0.01549 -0.02222 C 0.01562 -0.02431 0.01575 -0.02616 0.01601 -0.02778 C 0.01615 -0.02847 0.01641 -0.02894 0.01654 -0.0294 C 0.01667 -0.0301 0.0168 -0.03079 0.01693 -0.03148 C 0.01706 -0.03172 0.01719 -0.03195 0.01732 -0.03218 C 0.01758 -0.03334 0.01797 -0.03449 0.01823 -0.03565 C 0.01836 -0.03611 0.01849 -0.03658 0.01849 -0.03704 C 0.01862 -0.03727 0.01875 -0.0375 0.01888 -0.03773 C 0.01901 -0.03843 0.01914 -0.03889 0.01927 -0.03959 C 0.01953 -0.04028 0.01992 -0.04097 0.02005 -0.04167 C 0.02031 -0.0426 0.02031 -0.04352 0.02057 -0.04422 C 0.0207 -0.04468 0.02109 -0.04514 0.02122 -0.0456 C 0.02148 -0.04653 0.02161 -0.04769 0.022 -0.04861 C 0.02253 -0.05023 0.02318 -0.05162 0.0237 -0.05347 C 0.02474 -0.05718 0.02409 -0.05579 0.02513 -0.05764 C 0.02526 -0.0581 0.02539 -0.0588 0.02552 -0.05949 C 0.02604 -0.06111 0.02656 -0.0625 0.02695 -0.06389 C 0.02734 -0.06528 0.02747 -0.06667 0.02786 -0.06783 C 0.03138 -0.07662 0.02695 -0.06528 0.02982 -0.07315 C 0.03021 -0.07431 0.03086 -0.07547 0.03125 -0.07662 C 0.03229 -0.08056 0.03125 -0.07732 0.03281 -0.08125 C 0.03294 -0.08172 0.03307 -0.08218 0.0332 -0.08264 C 0.03359 -0.0838 0.03411 -0.08472 0.0345 -0.08588 C 0.03476 -0.08681 0.03503 -0.08773 0.03542 -0.08866 C 0.03646 -0.09097 0.03685 -0.0919 0.03776 -0.09445 C 0.03802 -0.09537 0.03841 -0.0963 0.03867 -0.09722 C 0.03893 -0.09792 0.03932 -0.09861 0.03958 -0.09931 C 0.03984 -0.09977 0.03997 -0.10047 0.0401 -0.10116 C 0.04101 -0.10417 0.04062 -0.10232 0.04154 -0.10417 C 0.0418 -0.10486 0.04206 -0.10556 0.04232 -0.10625 C 0.04271 -0.10741 0.04271 -0.10764 0.04323 -0.10857 C 0.04349 -0.10926 0.04375 -0.10949 0.04401 -0.10996 C 0.04453 -0.11111 0.04505 -0.11227 0.04557 -0.11343 C 0.04583 -0.11389 0.04609 -0.11459 0.04635 -0.11505 C 0.04648 -0.11551 0.04661 -0.11574 0.04687 -0.11621 C 0.04713 -0.11667 0.04753 -0.11713 0.04779 -0.1176 C 0.04792 -0.11783 0.04805 -0.11829 0.04818 -0.11829 C 0.04844 -0.11875 0.0487 -0.11875 0.04883 -0.11898 C 0.05039 -0.12107 0.04883 -0.11991 0.05052 -0.12084 C 0.05078 -0.1213 0.05104 -0.12176 0.0513 -0.12199 C 0.05221 -0.12292 0.05195 -0.12222 0.05286 -0.12315 C 0.05338 -0.12361 0.05378 -0.12408 0.05417 -0.12454 C 0.05443 -0.125 0.05469 -0.12547 0.05495 -0.12593 C 0.05534 -0.12639 0.05573 -0.12685 0.05599 -0.12732 C 0.05638 -0.12778 0.05651 -0.12824 0.05677 -0.12871 C 0.05716 -0.12917 0.05755 -0.12963 0.05794 -0.1301 C 0.06029 -0.13334 0.05885 -0.13172 0.06042 -0.13334 C 0.06068 -0.1338 0.06081 -0.13426 0.06107 -0.13472 C 0.06198 -0.13635 0.06159 -0.13542 0.06263 -0.13681 C 0.06458 -0.13935 0.06289 -0.13773 0.06458 -0.13912 C 0.06523 -0.14074 0.06523 -0.14051 0.06601 -0.14167 C 0.06628 -0.14213 0.06654 -0.14213 0.0668 -0.1426 C 0.06706 -0.14283 0.06719 -0.14329 0.06745 -0.14375 C 0.06797 -0.14445 0.06836 -0.14491 0.06888 -0.1456 C 0.06901 -0.14584 0.06927 -0.14607 0.06953 -0.14653 C 0.06966 -0.14676 0.06992 -0.14722 0.07005 -0.14746 C 0.07018 -0.14792 0.07031 -0.14815 0.07044 -0.14838 C 0.0707 -0.14908 0.07213 -0.15047 0.07226 -0.1507 C 0.07331 -0.15301 0.07226 -0.1507 0.07318 -0.15232 C 0.07357 -0.15278 0.0737 -0.15324 0.07396 -0.15371 C 0.07422 -0.15394 0.07448 -0.15394 0.07461 -0.15417 C 0.07487 -0.15463 0.07513 -0.1551 0.07539 -0.15533 C 0.07578 -0.15579 0.0763 -0.15602 0.07669 -0.15648 C 0.07695 -0.15672 0.07721 -0.15718 0.07747 -0.15718 C 0.07799 -0.15764 0.07878 -0.15787 0.0793 -0.1581 C 0.07969 -0.15834 0.08008 -0.15857 0.08047 -0.15903 C 0.08177 -0.16019 0.08086 -0.15996 0.08229 -0.16088 C 0.08476 -0.16273 0.08268 -0.16088 0.08476 -0.16227 C 0.08516 -0.1625 0.08555 -0.16297 0.08594 -0.1632 C 0.0862 -0.1632 0.08659 -0.1632 0.08698 -0.16343 C 0.08737 -0.16343 0.08867 -0.16435 0.08906 -0.16459 C 0.08919 -0.16459 0.08945 -0.16482 0.08958 -0.16505 C 0.08984 -0.16528 0.0901 -0.16551 0.09036 -0.16551 C 0.09062 -0.16574 0.09075 -0.16597 0.09088 -0.16621 C 0.09115 -0.16644 0.09128 -0.16644 0.09154 -0.16644 C 0.09193 -0.1669 0.09245 -0.1676 0.09297 -0.16806 C 0.0931 -0.16829 0.09323 -0.16829 0.09336 -0.16829 C 0.09362 -0.16852 0.09375 -0.16898 0.09401 -0.16922 C 0.09427 -0.16945 0.09466 -0.16945 0.09492 -0.16945 C 0.09505 -0.16968 0.09518 -0.17014 0.09544 -0.17037 C 0.09583 -0.17084 0.09635 -0.17107 0.09687 -0.17153 C 0.097 -0.17153 0.09713 -0.17176 0.09726 -0.17199 C 0.09753 -0.17222 0.09766 -0.17269 0.09792 -0.17292 C 0.09831 -0.17315 0.0987 -0.17315 0.09922 -0.17338 C 0.09987 -0.17361 0.1 -0.17385 0.10078 -0.17385 C 0.1013 -0.17408 0.10182 -0.17408 0.10247 -0.17431 C 0.10495 -0.17593 0.1013 -0.17361 0.10417 -0.175 C 0.10443 -0.17523 0.10456 -0.17547 0.10482 -0.1757 C 0.10508 -0.17593 0.10534 -0.17593 0.1056 -0.17616 C 0.10573 -0.17639 0.10586 -0.17662 0.10599 -0.17662 C 0.10625 -0.17685 0.10651 -0.17685 0.10677 -0.17709 C 0.10807 -0.17871 0.10677 -0.17732 0.10885 -0.17801 C 0.10911 -0.17824 0.10924 -0.17871 0.1095 -0.17871 C 0.11081 -0.17894 0.11211 -0.17894 0.11341 -0.17894 L 0.11497 -0.1794 C 0.11523 -0.17963 0.11549 -0.17986 0.11575 -0.17986 L 0.11758 -0.1801 C 0.11901 -0.18102 0.11771 -0.18033 0.11979 -0.18079 C 0.11992 -0.18102 0.12005 -0.18102 0.12031 -0.18125 C 0.12044 -0.18125 0.1207 -0.18125 0.12083 -0.18148 C 0.12109 -0.18148 0.12122 -0.18172 0.12135 -0.18172 C 0.12174 -0.18195 0.12213 -0.18195 0.12266 -0.18195 C 0.12331 -0.18218 0.12409 -0.18241 0.12474 -0.18264 C 0.125 -0.18264 0.12526 -0.18287 0.12539 -0.18287 C 0.12591 -0.18287 0.1263 -0.1831 0.12682 -0.1831 C 0.12708 -0.1831 0.12747 -0.18334 0.12773 -0.18334 C 0.13203 -0.18357 0.1362 -0.18357 0.14036 -0.18357 C 0.14297 -0.18357 0.14544 -0.18357 0.14792 -0.1831 C 0.14844 -0.1831 0.14909 -0.18241 0.14961 -0.18218 C 0.15013 -0.18218 0.15065 -0.18218 0.15117 -0.18195 C 0.15234 -0.18172 0.15365 -0.18125 0.15482 -0.18079 C 0.15534 -0.18079 0.15586 -0.18056 0.15638 -0.18033 C 0.15664 -0.1801 0.1569 -0.17986 0.15729 -0.17986 C 0.15768 -0.17963 0.1582 -0.1794 0.15872 -0.17917 C 0.15976 -0.17871 0.16081 -0.17801 0.16185 -0.17755 C 0.16237 -0.17732 0.16302 -0.17709 0.16354 -0.17662 C 0.16393 -0.17662 0.16432 -0.17639 0.16484 -0.17616 C 0.16523 -0.17593 0.16562 -0.17547 0.16601 -0.17523 C 0.16667 -0.17523 0.16745 -0.17523 0.1681 -0.175 C 0.16849 -0.175 0.17005 -0.17431 0.17044 -0.17385 C 0.1707 -0.17385 0.17096 -0.17315 0.17135 -0.17315 C 0.172 -0.17292 0.17266 -0.17292 0.17318 -0.17292 C 0.17344 -0.17246 0.17344 -0.17222 0.1737 -0.17199 C 0.17383 -0.17176 0.17409 -0.17176 0.17435 -0.17176 C 0.17604 -0.17107 0.17565 -0.1713 0.1776 -0.1706 C 0.17799 -0.17037 0.17825 -0.16991 0.17865 -0.16968 C 0.17917 -0.16945 0.18086 -0.16945 0.18099 -0.16875 L 0.18125 -0.16806 " pathEditMode="relative" rAng="0" ptsTypes="AAAAAAAAAAAAAAAAAAAAAAAAAAAAAAAAAAAAAAAAAAAAAAAAAAAAAAAAAAAAAAAAAAAAAAAAAAAAAAAAAAAAAAAAAAAAAAAAAAAAAAAAAAAAAAAAAAAAAAAAAAAAAAAAA">
                                          <p:cBhvr>
                                            <p:cTn id="31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281" y="-80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0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32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549 -0.02246 L 0.01549 -0.02223 C 0.01562 -0.02431 0.01575 -0.02616 0.01601 -0.02778 C 0.01614 -0.02848 0.0164 -0.02894 0.01653 -0.0294 C 0.01666 -0.0301 0.01679 -0.03079 0.01692 -0.03148 C 0.01706 -0.03172 0.01719 -0.03195 0.01732 -0.03218 C 0.01758 -0.03334 0.01797 -0.03449 0.01823 -0.03565 C 0.01836 -0.03611 0.01849 -0.03658 0.01849 -0.03704 C 0.01862 -0.03727 0.01875 -0.0375 0.01888 -0.03773 C 0.01901 -0.03843 0.01914 -0.03889 0.01927 -0.03959 C 0.01953 -0.04028 0.01992 -0.04098 0.02005 -0.04167 C 0.02031 -0.0426 0.02031 -0.04352 0.02057 -0.04422 C 0.0207 -0.04468 0.02109 -0.04514 0.02122 -0.04561 C 0.02148 -0.04653 0.02161 -0.04769 0.022 -0.04861 C 0.02252 -0.05023 0.02317 -0.05162 0.0237 -0.05348 C 0.02474 -0.05718 0.02409 -0.05579 0.02513 -0.05764 C 0.02526 -0.05811 0.02539 -0.0588 0.02552 -0.05949 C 0.02604 -0.06111 0.02656 -0.0625 0.02695 -0.06389 C 0.02734 -0.06528 0.02747 -0.06667 0.02786 -0.06783 C 0.03138 -0.07662 0.02695 -0.06528 0.02982 -0.07315 C 0.03021 -0.07431 0.03086 -0.07547 0.03125 -0.07662 C 0.03229 -0.08056 0.03125 -0.07732 0.03281 -0.08125 C 0.03294 -0.08172 0.03307 -0.08218 0.0332 -0.08264 C 0.03359 -0.0838 0.03411 -0.08473 0.0345 -0.08588 C 0.03476 -0.08681 0.03502 -0.08773 0.03541 -0.08866 C 0.03646 -0.09098 0.03685 -0.0919 0.03776 -0.09445 C 0.03802 -0.09537 0.03841 -0.0963 0.03867 -0.09723 C 0.03893 -0.09792 0.03932 -0.09861 0.03958 -0.09931 C 0.03984 -0.09977 0.03997 -0.10047 0.0401 -0.10116 C 0.04101 -0.10417 0.04062 -0.10232 0.04153 -0.10417 C 0.04179 -0.10486 0.04206 -0.10556 0.04232 -0.10625 C 0.04271 -0.10741 0.04271 -0.10764 0.04323 -0.10857 C 0.04349 -0.10926 0.04375 -0.10949 0.04401 -0.10996 C 0.04453 -0.11111 0.04505 -0.11227 0.04557 -0.11343 C 0.04583 -0.11389 0.04609 -0.11459 0.04635 -0.11505 C 0.04648 -0.11551 0.04661 -0.11574 0.04687 -0.11621 C 0.04713 -0.11667 0.04752 -0.11713 0.04778 -0.1176 C 0.04791 -0.11783 0.04804 -0.11829 0.04817 -0.11829 C 0.04844 -0.11875 0.0487 -0.11875 0.04883 -0.11898 C 0.05039 -0.12107 0.04883 -0.11991 0.05052 -0.12084 C 0.05078 -0.1213 0.05104 -0.12176 0.0513 -0.12199 C 0.05221 -0.12292 0.05195 -0.12223 0.05286 -0.12315 C 0.05338 -0.12361 0.05377 -0.12408 0.05416 -0.12454 C 0.05442 -0.125 0.05469 -0.12547 0.05495 -0.12593 C 0.05534 -0.12639 0.05573 -0.12686 0.05599 -0.12732 C 0.05638 -0.12778 0.05651 -0.12824 0.05677 -0.12871 C 0.05716 -0.12917 0.05755 -0.12963 0.05794 -0.1301 C 0.06028 -0.13334 0.05885 -0.13172 0.06041 -0.13334 C 0.06067 -0.1338 0.06081 -0.13426 0.06107 -0.13473 C 0.06198 -0.13635 0.06159 -0.13542 0.06263 -0.13681 C 0.06458 -0.13936 0.06289 -0.13773 0.06458 -0.13912 C 0.06523 -0.14074 0.06523 -0.14051 0.06601 -0.14167 C 0.06627 -0.14213 0.06653 -0.14213 0.06679 -0.1426 C 0.06706 -0.14283 0.06719 -0.14329 0.06745 -0.14375 C 0.06797 -0.14445 0.06836 -0.14491 0.06888 -0.14561 C 0.06901 -0.14584 0.06927 -0.14607 0.06953 -0.14653 C 0.06966 -0.14676 0.06992 -0.14723 0.07005 -0.14746 C 0.07018 -0.14792 0.07031 -0.14815 0.07044 -0.14838 C 0.0707 -0.14908 0.07213 -0.15047 0.07226 -0.1507 C 0.07331 -0.15301 0.07226 -0.1507 0.07317 -0.15232 C 0.07357 -0.15278 0.0737 -0.15324 0.07396 -0.15371 C 0.07422 -0.15394 0.07448 -0.15394 0.07461 -0.15417 C 0.07487 -0.15463 0.07513 -0.1551 0.07539 -0.15533 C 0.07578 -0.15579 0.0763 -0.15602 0.07669 -0.15648 C 0.07695 -0.15672 0.07721 -0.15718 0.07747 -0.15718 C 0.07799 -0.15764 0.07877 -0.15787 0.07929 -0.15811 C 0.07969 -0.15834 0.08008 -0.15857 0.08047 -0.15903 C 0.08177 -0.16019 0.08086 -0.15996 0.08229 -0.16088 C 0.08476 -0.16273 0.08268 -0.16088 0.08476 -0.16227 C 0.08515 -0.1625 0.08554 -0.16297 0.08594 -0.1632 C 0.0862 -0.1632 0.08659 -0.1632 0.08698 -0.16343 C 0.08737 -0.16343 0.08867 -0.16436 0.08906 -0.16459 C 0.08919 -0.16459 0.08945 -0.16482 0.08958 -0.16505 C 0.08984 -0.16528 0.0901 -0.16551 0.09036 -0.16551 C 0.09062 -0.16574 0.09075 -0.16598 0.09088 -0.16621 C 0.09114 -0.16644 0.09127 -0.16644 0.09153 -0.16644 C 0.09192 -0.1669 0.09245 -0.1676 0.09297 -0.16806 C 0.0931 -0.16829 0.09323 -0.16829 0.09336 -0.16829 C 0.09362 -0.16852 0.09375 -0.16898 0.09401 -0.16922 C 0.09427 -0.16945 0.09466 -0.16945 0.09492 -0.16945 C 0.09505 -0.16968 0.09518 -0.17014 0.09544 -0.17037 C 0.09583 -0.17084 0.09635 -0.17107 0.09687 -0.17153 C 0.097 -0.17153 0.09713 -0.17176 0.09726 -0.17199 C 0.09752 -0.17223 0.09765 -0.17269 0.09791 -0.17292 C 0.09831 -0.17315 0.0987 -0.17315 0.09922 -0.17338 C 0.09987 -0.17361 0.1 -0.17385 0.10078 -0.17385 C 0.1013 -0.17408 0.10182 -0.17408 0.10247 -0.17431 C 0.10495 -0.17593 0.1013 -0.17361 0.10416 -0.175 C 0.10442 -0.17523 0.10456 -0.17547 0.10482 -0.1757 C 0.10508 -0.17593 0.10534 -0.17593 0.1056 -0.17616 C 0.10573 -0.17639 0.10586 -0.17662 0.10599 -0.17662 C 0.10625 -0.17686 0.10651 -0.17686 0.10677 -0.17709 C 0.10807 -0.17871 0.10677 -0.17732 0.10885 -0.17801 C 0.10911 -0.17824 0.10924 -0.17871 0.1095 -0.17871 C 0.11081 -0.17894 0.11211 -0.17894 0.11341 -0.17894 L 0.11497 -0.1794 C 0.11523 -0.17963 0.11549 -0.17986 0.11575 -0.17986 L 0.11758 -0.1801 C 0.11901 -0.18102 0.11771 -0.18033 0.11979 -0.18079 C 0.11992 -0.18102 0.12005 -0.18102 0.12031 -0.18125 C 0.12044 -0.18125 0.1207 -0.18125 0.12083 -0.18148 C 0.12109 -0.18148 0.12122 -0.18172 0.12135 -0.18172 C 0.12174 -0.18195 0.12213 -0.18195 0.12265 -0.18195 C 0.12331 -0.18218 0.12409 -0.18241 0.12474 -0.18264 C 0.125 -0.18264 0.12526 -0.18287 0.12539 -0.18287 C 0.12591 -0.18287 0.1263 -0.18311 0.12682 -0.18311 C 0.12708 -0.18311 0.12747 -0.18334 0.12773 -0.18334 C 0.13203 -0.18357 0.1362 -0.18357 0.14036 -0.18357 C 0.14297 -0.18357 0.14544 -0.18357 0.14791 -0.18311 C 0.14844 -0.18311 0.14909 -0.18241 0.14961 -0.18218 C 0.15013 -0.18218 0.15065 -0.18218 0.15117 -0.18195 C 0.15234 -0.18172 0.15364 -0.18125 0.15482 -0.18079 C 0.15534 -0.18079 0.15586 -0.18056 0.15638 -0.18033 C 0.15664 -0.1801 0.1569 -0.17986 0.15729 -0.17986 C 0.15768 -0.17963 0.1582 -0.1794 0.15872 -0.17917 C 0.15976 -0.17871 0.16081 -0.17801 0.16185 -0.17755 C 0.16237 -0.17732 0.16302 -0.17709 0.16354 -0.17662 C 0.16393 -0.17662 0.16432 -0.17639 0.16484 -0.17616 C 0.16523 -0.17593 0.16562 -0.17547 0.16601 -0.17523 C 0.16666 -0.17523 0.16745 -0.17523 0.1681 -0.175 C 0.16849 -0.175 0.17005 -0.17431 0.17044 -0.17385 C 0.1707 -0.17385 0.17096 -0.17315 0.17135 -0.17315 C 0.172 -0.17292 0.17265 -0.17292 0.17317 -0.17292 C 0.17344 -0.17246 0.17344 -0.17223 0.1737 -0.17199 C 0.17383 -0.17176 0.17409 -0.17176 0.17435 -0.17176 C 0.17604 -0.17107 0.17565 -0.1713 0.1776 -0.17061 C 0.17799 -0.17037 0.17825 -0.16991 0.17864 -0.16968 C 0.17916 -0.16945 0.18086 -0.16945 0.18099 -0.16875 L 0.18125 -0.16806 " pathEditMode="relative" rAng="0" ptsTypes="AAAAAAAAAAAAAAAAAAAAAAAAAAAAAAAAAAAAAAAAAAAAAAAAAAAAAAAAAAAAAAAAAAAAAAAAAAAAAAAAAAAAAAAAAAAAAAAAAAAAAAAAAAAAAAAAAAAAAAAAAAAAAAAAA">
                                          <p:cBhvr>
                                            <p:cTn id="33" dur="2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281" y="-8056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2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Bookmark 3"/>
                      </p:tgtEl>
                    </p:cond>
                  </p:nextCondLst>
                </p:seq>
                <p:seq concurrent="1" nextAc="seek">
                  <p:cTn id="34" restart="whenNotActive" fill="hold" evtFilter="cancelBubble" nodeType="interactiveSeq">
                    <p:stCondLst>
                      <p:cond evt="onMediaBookmark" delay="0">
                        <p:tgtEl>
                          <p14:bmkTgt spid="11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5" fill="hold">
                          <p:stCondLst>
                            <p:cond delay="0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0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914 -0.00764 L 0.01914 -0.00764 C 0.0263 -0.01458 0.01901 -0.0081 0.02591 -0.01296 C 0.02995 -0.01574 0.02942 -0.01644 0.03242 -0.01736 C 0.03294 -0.01759 0.03333 -0.01759 0.03385 -0.01783 C 0.03541 -0.01898 0.03646 -0.01991 0.03802 -0.0206 C 0.03867 -0.02107 0.03932 -0.02107 0.03997 -0.02153 C 0.04166 -0.02222 0.04075 -0.02222 0.04258 -0.02292 C 0.04297 -0.02315 0.04544 -0.02361 0.0457 -0.02361 C 0.04622 -0.02408 0.04674 -0.02477 0.04726 -0.02523 C 0.04974 -0.02732 0.04896 -0.02639 0.05091 -0.02778 C 0.05182 -0.02824 0.05221 -0.0287 0.05325 -0.02917 C 0.05364 -0.0294 0.05403 -0.0294 0.05455 -0.02963 C 0.05508 -0.02986 0.05573 -0.03056 0.05638 -0.03079 C 0.05833 -0.03102 0.06028 -0.03102 0.06224 -0.03102 C 0.06432 -0.03125 0.06562 -0.03148 0.06758 -0.03171 L 0.09804 -0.03148 C 0.09909 -0.03148 0.10013 -0.03148 0.10117 -0.03102 C 0.10182 -0.03079 0.10247 -0.03033 0.10299 -0.02986 C 0.10351 -0.02963 0.10403 -0.0294 0.10455 -0.02917 C 0.10508 -0.02894 0.1056 -0.0287 0.10612 -0.02847 C 0.10755 -0.02801 0.1095 -0.02755 0.11093 -0.02662 C 0.11185 -0.02616 0.11263 -0.02523 0.11341 -0.02523 C 0.11601 -0.02477 0.11484 -0.025 0.11679 -0.02431 C 0.1207 -0.0213 0.11679 -0.02431 0.12031 -0.02176 C 0.12083 -0.02153 0.12135 -0.02107 0.12174 -0.0206 C 0.12213 -0.0206 0.12252 -0.0206 0.12278 -0.02037 C 0.12383 -0.01968 0.12487 -0.01875 0.12591 -0.01852 C 0.12747 -0.01806 0.12708 -0.01829 0.12864 -0.01736 C 0.12903 -0.01713 0.12955 -0.0169 0.12995 -0.01667 C 0.13502 -0.01458 0.12773 -0.01806 0.13281 -0.01551 C 0.13333 -0.01482 0.13372 -0.01412 0.13424 -0.01366 C 0.13489 -0.0132 0.13554 -0.0132 0.1362 -0.01296 C 0.13958 -0.01111 0.13633 -0.01227 0.13906 -0.01134 C 0.13958 -0.01111 0.1401 -0.01065 0.14049 -0.01042 C 0.14088 -0.00995 0.14127 -0.00949 0.14153 -0.00926 C 0.14218 -0.0088 0.14271 -0.0088 0.14323 -0.00857 C 0.14427 -0.00718 0.14479 -0.00625 0.14596 -0.00556 C 0.1483 -0.00394 0.147 -0.00579 0.14974 -0.00301 C 0.15013 -0.00255 0.15052 -0.00162 0.15091 -0.00116 C 0.15143 -0.00046 0.15208 -0.00046 0.1526 1.11111E-6 C 0.15299 0.00023 0.15338 0.00069 0.15364 0.00116 C 0.15481 0.00231 0.15495 0.00231 0.15599 0.00301 C 0.15625 0.00347 0.15768 0.00579 0.1582 0.00625 C 0.15885 0.00694 0.1595 0.00741 0.16015 0.0081 C 0.16041 0.00856 0.16054 0.00903 0.1608 0.00926 C 0.16106 0.00972 0.16133 0.00995 0.16159 0.01042 C 0.16198 0.01088 0.16224 0.01111 0.16263 0.01157 C 0.16302 0.0118 0.16341 0.0118 0.16367 0.01227 C 0.16445 0.01319 0.16523 0.01435 0.16601 0.01528 C 0.1664 0.01574 0.16679 0.0162 0.16718 0.01667 C 0.16966 0.01875 0.16731 0.01667 0.16966 0.01967 C 0.17005 0.02014 0.17044 0.02037 0.1707 0.02083 C 0.17174 0.02222 0.17252 0.02407 0.17343 0.02569 C 0.17383 0.02639 0.17422 0.02708 0.17474 0.02778 C 0.17513 0.02847 0.17565 0.02893 0.17591 0.02963 C 0.1776 0.03264 0.17695 0.03194 0.17825 0.03403 C 0.17864 0.03472 0.17916 0.03542 0.17955 0.03588 C 0.17968 0.03634 0.17995 0.0368 0.18008 0.03704 C 0.18073 0.03773 0.18125 0.03819 0.18177 0.03889 C 0.18307 0.04051 0.18268 0.04028 0.18372 0.0419 C 0.18411 0.04259 0.18476 0.04329 0.18515 0.04421 C 0.18541 0.04467 0.18554 0.04537 0.1858 0.04606 C 0.18659 0.04792 0.18659 0.04768 0.18763 0.0493 C 0.18802 0.05046 0.18828 0.05208 0.18893 0.05301 C 0.18919 0.0537 0.18958 0.05417 0.18997 0.05486 C 0.19023 0.05555 0.19062 0.05648 0.19101 0.05717 C 0.19127 0.05764 0.19166 0.05787 0.19205 0.05856 C 0.19245 0.05926 0.19271 0.06042 0.1931 0.06111 C 0.19388 0.06296 0.19466 0.06481 0.19557 0.06643 C 0.19596 0.0669 0.19635 0.06759 0.19661 0.06829 C 0.19739 0.06991 0.19674 0.06991 0.19739 0.07199 C 0.19765 0.07245 0.19804 0.07292 0.1983 0.07338 C 0.19856 0.07407 0.1987 0.075 0.19883 0.07569 C 0.19922 0.07639 0.19948 0.07731 0.19974 0.07824 C 0.20052 0.08032 0.20143 0.08241 0.20221 0.08449 C 0.2026 0.08542 0.20286 0.08634 0.20325 0.08704 C 0.20364 0.08773 0.20403 0.08842 0.20429 0.08935 C 0.20455 0.09005 0.20468 0.09097 0.20495 0.09143 C 0.20547 0.09305 0.20677 0.0956 0.20677 0.0956 C 0.20768 0.10023 0.20677 0.0956 0.20781 0.09977 C 0.20807 0.10023 0.20807 0.10092 0.2082 0.10162 C 0.20872 0.10347 0.20885 0.10393 0.2095 0.10555 C 0.20963 0.10602 0.20963 0.10671 0.20976 0.10717 C 0.21015 0.10972 0.20976 0.10903 0.21041 0.11018 " pathEditMode="relative" ptsTypes="AAAAAAAAAAAAAAAAAAAAAAAAAAAAAAAAAAAAAAAAAAAAAAAAAAAAAAAAAAAAAAAAAAAAAAAAAAAAAAAAAAAAA">
                                          <p:cBhvr>
                                            <p:cTn id="3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37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Bookmark 4"/>
                      </p:tgtEl>
                    </p:cond>
                  </p:nextCondLst>
                </p:seq>
                <p:seq concurrent="1" nextAc="seek">
                  <p:cTn id="39" restart="whenNotActive" fill="hold" evtFilter="cancelBubble" nodeType="interactiveSeq">
                    <p:stCondLst>
                      <p:cond evt="onMediaBookmark" delay="0">
                        <p:tgtEl>
                          <p14:bmkTgt spid="11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0" fill="hold">
                          <p:stCondLst>
                            <p:cond delay="0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11" bmkName="Bookmark 5"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30" grpId="0" animBg="1"/>
          <p:bldP spid="31" grpId="0" animBg="1"/>
          <p:bldP spid="32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1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CBBCD28-88E8-4115-8DF0-3A4BD61E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93479" y="-1016000"/>
            <a:ext cx="9113520" cy="91135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2CBEBA8-36C3-47FD-BD2F-BD9C42B31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" y="1386839"/>
            <a:ext cx="5854038" cy="37204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A91CA8-367F-4012-9FE5-52D65FB253BD}"/>
              </a:ext>
            </a:extLst>
          </p:cNvPr>
          <p:cNvSpPr txBox="1"/>
          <p:nvPr/>
        </p:nvSpPr>
        <p:spPr>
          <a:xfrm>
            <a:off x="7095172" y="2274838"/>
            <a:ext cx="4776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BE38BB"/>
                </a:solidFill>
                <a:latin typeface="Manrope" panose="00000506000000000000" pitchFamily="50" charset="0"/>
                <a:cs typeface="Cascadia Code SemiBold" panose="020B0609020000020004" pitchFamily="49" charset="0"/>
              </a:rPr>
              <a:t>Server-Side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1C9-36DA-4957-A5C8-3FBF92147EDC}"/>
              </a:ext>
            </a:extLst>
          </p:cNvPr>
          <p:cNvSpPr txBox="1"/>
          <p:nvPr/>
        </p:nvSpPr>
        <p:spPr>
          <a:xfrm>
            <a:off x="7095171" y="3105835"/>
            <a:ext cx="4776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BE38BB"/>
                </a:solidFill>
                <a:latin typeface="Manrope" panose="00000506000000000000" pitchFamily="50" charset="0"/>
                <a:cs typeface="Cascadia Code SemiBold" panose="020B0609020000020004" pitchFamily="49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86631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5099 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95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C8742F7-9948-4499-8B0C-D3D53BCBD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7762" y="-1"/>
            <a:ext cx="9954239" cy="7437121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CD00258-AEF8-41CC-AB0E-AF3CD5357A44}"/>
              </a:ext>
            </a:extLst>
          </p:cNvPr>
          <p:cNvSpPr txBox="1">
            <a:spLocks/>
          </p:cNvSpPr>
          <p:nvPr/>
        </p:nvSpPr>
        <p:spPr>
          <a:xfrm>
            <a:off x="3703783" y="-138546"/>
            <a:ext cx="8337874" cy="1658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b="1" dirty="0">
                <a:solidFill>
                  <a:schemeClr val="bg1"/>
                </a:solidFill>
                <a:latin typeface="Manrope"/>
              </a:rPr>
              <a:t>Introduction to Server-Side Technologies</a:t>
            </a:r>
            <a:endParaRPr lang="en-IN" sz="4400" dirty="0">
              <a:solidFill>
                <a:schemeClr val="bg1"/>
              </a:solidFill>
              <a:latin typeface="Manrop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F4AA2-E507-4579-803D-90D4369167C2}"/>
              </a:ext>
            </a:extLst>
          </p:cNvPr>
          <p:cNvSpPr txBox="1"/>
          <p:nvPr/>
        </p:nvSpPr>
        <p:spPr>
          <a:xfrm>
            <a:off x="579587" y="496299"/>
            <a:ext cx="25330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Client: a piece of 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software which operates on the local system and makes HTTP requests to a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server. </a:t>
            </a:r>
          </a:p>
          <a:p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BF926-40DE-4775-B294-0F38AE8CA527}"/>
              </a:ext>
            </a:extLst>
          </p:cNvPr>
          <p:cNvSpPr txBox="1"/>
          <p:nvPr/>
        </p:nvSpPr>
        <p:spPr>
          <a:xfrm>
            <a:off x="568333" y="2881613"/>
            <a:ext cx="45558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Client-side technologies can be faster and safer than server-side technologies, however they are limited in functionality and cannot interact with permanent storage such as a database.</a:t>
            </a:r>
          </a:p>
          <a:p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22D819-DDD6-4BE5-B5DE-F8AF676D9242}"/>
              </a:ext>
            </a:extLst>
          </p:cNvPr>
          <p:cNvSpPr txBox="1"/>
          <p:nvPr/>
        </p:nvSpPr>
        <p:spPr>
          <a:xfrm>
            <a:off x="579587" y="4965035"/>
            <a:ext cx="37153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If web-application requires permanent storage, </a:t>
            </a:r>
            <a:r>
              <a:rPr lang="en-US" sz="20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server-side technologies 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are required to complete these processes.</a:t>
            </a:r>
            <a:endParaRPr lang="en-IN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9221503-7396-4530-8AD8-D440BD32615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79" y="549374"/>
            <a:ext cx="282771" cy="28277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776C254-61FE-4DE6-87D0-0157D37F9E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17" y="2924154"/>
            <a:ext cx="282771" cy="2827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8945EC2-D41D-4415-8D0A-14ADEBF1BC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79" y="4977066"/>
            <a:ext cx="282771" cy="2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22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7F0945-6075-4716-BBFC-5FEF3E8AF19E}"/>
              </a:ext>
            </a:extLst>
          </p:cNvPr>
          <p:cNvSpPr/>
          <p:nvPr/>
        </p:nvSpPr>
        <p:spPr>
          <a:xfrm>
            <a:off x="0" y="0"/>
            <a:ext cx="12192000" cy="1677963"/>
          </a:xfrm>
          <a:prstGeom prst="rect">
            <a:avLst/>
          </a:prstGeom>
          <a:gradFill>
            <a:gsLst>
              <a:gs pos="100000">
                <a:srgbClr val="3F37C9"/>
              </a:gs>
              <a:gs pos="58000">
                <a:srgbClr val="4361EE"/>
              </a:gs>
              <a:gs pos="0">
                <a:srgbClr val="219E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2DCB7-81D9-4E0D-8905-2A004BCD253D}"/>
              </a:ext>
            </a:extLst>
          </p:cNvPr>
          <p:cNvSpPr txBox="1"/>
          <p:nvPr/>
        </p:nvSpPr>
        <p:spPr>
          <a:xfrm>
            <a:off x="670050" y="465391"/>
            <a:ext cx="725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anrope" panose="00000506000000000000" pitchFamily="50" charset="0"/>
                <a:cs typeface="Mangal" panose="020B0502040204020203" pitchFamily="18" charset="0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59EFE-124E-4891-B302-09AE6C0CDC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" y="565690"/>
            <a:ext cx="570918" cy="570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30000" sy="30000" algn="ctr" rotWithShape="0">
              <a:schemeClr val="bg1"/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C057CF-CB76-46AB-9197-50AA2307ADA0}"/>
              </a:ext>
            </a:extLst>
          </p:cNvPr>
          <p:cNvCxnSpPr>
            <a:cxnSpLocks/>
          </p:cNvCxnSpPr>
          <p:nvPr/>
        </p:nvCxnSpPr>
        <p:spPr>
          <a:xfrm>
            <a:off x="711828" y="1125976"/>
            <a:ext cx="5199874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text, display, electronics, screenshot&#10;&#10;Description automatically generated">
            <a:extLst>
              <a:ext uri="{FF2B5EF4-FFF2-40B4-BE49-F238E27FC236}">
                <a16:creationId xmlns:a16="http://schemas.microsoft.com/office/drawing/2014/main" id="{2B939F37-3C7B-4213-8530-5A0248E01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4" y="2829133"/>
            <a:ext cx="1888745" cy="188874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7145CCB8-C674-4A83-894D-B249B20BBC8E}"/>
              </a:ext>
            </a:extLst>
          </p:cNvPr>
          <p:cNvSpPr/>
          <p:nvPr/>
        </p:nvSpPr>
        <p:spPr>
          <a:xfrm>
            <a:off x="3235839" y="2952307"/>
            <a:ext cx="2371060" cy="903768"/>
          </a:xfrm>
          <a:prstGeom prst="rightArrow">
            <a:avLst/>
          </a:prstGeom>
          <a:gradFill>
            <a:gsLst>
              <a:gs pos="100000">
                <a:srgbClr val="2387FF"/>
              </a:gs>
              <a:gs pos="0">
                <a:srgbClr val="57A3FF"/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HTTP Request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70000DCE-F85D-4F8A-AF84-EE1D65CA9774}"/>
              </a:ext>
            </a:extLst>
          </p:cNvPr>
          <p:cNvSpPr/>
          <p:nvPr/>
        </p:nvSpPr>
        <p:spPr>
          <a:xfrm>
            <a:off x="3235839" y="3751514"/>
            <a:ext cx="2371060" cy="903768"/>
          </a:xfrm>
          <a:prstGeom prst="leftArrow">
            <a:avLst/>
          </a:prstGeom>
          <a:gradFill>
            <a:gsLst>
              <a:gs pos="100000">
                <a:srgbClr val="2387FF"/>
              </a:gs>
              <a:gs pos="0">
                <a:srgbClr val="57A3FF"/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Web Pages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52FC5198-4F07-4DE2-9270-C3FD38910F40}"/>
              </a:ext>
            </a:extLst>
          </p:cNvPr>
          <p:cNvSpPr/>
          <p:nvPr/>
        </p:nvSpPr>
        <p:spPr>
          <a:xfrm>
            <a:off x="6007392" y="2159382"/>
            <a:ext cx="5901073" cy="3535128"/>
          </a:xfrm>
          <a:prstGeom prst="flowChartProcess">
            <a:avLst/>
          </a:prstGeom>
          <a:solidFill>
            <a:schemeClr val="bg1"/>
          </a:solidFill>
          <a:ln w="635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393FDEC8-44CD-4809-B4B5-67C58641796E}"/>
              </a:ext>
            </a:extLst>
          </p:cNvPr>
          <p:cNvSpPr/>
          <p:nvPr/>
        </p:nvSpPr>
        <p:spPr>
          <a:xfrm rot="16200000">
            <a:off x="7406137" y="3212444"/>
            <a:ext cx="1243093" cy="3076155"/>
          </a:xfrm>
          <a:prstGeom prst="flowChartProcess">
            <a:avLst/>
          </a:prstGeom>
          <a:gradFill>
            <a:gsLst>
              <a:gs pos="100000">
                <a:srgbClr val="2387FF"/>
              </a:gs>
              <a:gs pos="0">
                <a:srgbClr val="57A3FF"/>
              </a:gs>
            </a:gsLst>
            <a:lin ang="135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EBDEEDF-9D88-4DEE-AABE-EAF892121BD3}"/>
              </a:ext>
            </a:extLst>
          </p:cNvPr>
          <p:cNvGrpSpPr/>
          <p:nvPr/>
        </p:nvGrpSpPr>
        <p:grpSpPr>
          <a:xfrm>
            <a:off x="6485559" y="2480238"/>
            <a:ext cx="3080204" cy="1347595"/>
            <a:chOff x="6033498" y="2670542"/>
            <a:chExt cx="3014049" cy="1516915"/>
          </a:xfrm>
          <a:gradFill flip="none" rotWithShape="1">
            <a:gsLst>
              <a:gs pos="100000">
                <a:srgbClr val="2387FF"/>
              </a:gs>
              <a:gs pos="0">
                <a:srgbClr val="57A3FF"/>
              </a:gs>
            </a:gsLst>
            <a:lin ang="13500000" scaled="1"/>
            <a:tileRect/>
          </a:gradFill>
        </p:grpSpPr>
        <p:sp>
          <p:nvSpPr>
            <p:cNvPr id="25" name="Flowchart: Process 24">
              <a:extLst>
                <a:ext uri="{FF2B5EF4-FFF2-40B4-BE49-F238E27FC236}">
                  <a16:creationId xmlns:a16="http://schemas.microsoft.com/office/drawing/2014/main" id="{85707B1F-6D02-4EBB-B92B-2AB021A2D272}"/>
                </a:ext>
              </a:extLst>
            </p:cNvPr>
            <p:cNvSpPr/>
            <p:nvPr/>
          </p:nvSpPr>
          <p:spPr>
            <a:xfrm rot="16200000">
              <a:off x="6784045" y="1923955"/>
              <a:ext cx="1516915" cy="3010089"/>
            </a:xfrm>
            <a:prstGeom prst="flowChartProcess">
              <a:avLst/>
            </a:prstGeom>
            <a:grpFill/>
            <a:ln>
              <a:solidFill>
                <a:schemeClr val="accent1">
                  <a:shade val="50000"/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8CFE71-2D10-4549-ACC3-3F6F41872D63}"/>
                </a:ext>
              </a:extLst>
            </p:cNvPr>
            <p:cNvSpPr txBox="1"/>
            <p:nvPr/>
          </p:nvSpPr>
          <p:spPr>
            <a:xfrm>
              <a:off x="6033498" y="2924024"/>
              <a:ext cx="3010088" cy="9541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Server-side Scripting language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936AE6A-AD1B-44D3-AAEB-2960C56FEB99}"/>
              </a:ext>
            </a:extLst>
          </p:cNvPr>
          <p:cNvSpPr txBox="1"/>
          <p:nvPr/>
        </p:nvSpPr>
        <p:spPr>
          <a:xfrm>
            <a:off x="6489604" y="4433249"/>
            <a:ext cx="3010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Query Selector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0A2640-32B0-41B1-A110-828435248EE7}"/>
              </a:ext>
            </a:extLst>
          </p:cNvPr>
          <p:cNvSpPr txBox="1"/>
          <p:nvPr/>
        </p:nvSpPr>
        <p:spPr>
          <a:xfrm>
            <a:off x="379425" y="4925069"/>
            <a:ext cx="2753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Operating System running web-browser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0095D4-8600-4487-B302-4FD10D04CDC7}"/>
              </a:ext>
            </a:extLst>
          </p:cNvPr>
          <p:cNvSpPr txBox="1"/>
          <p:nvPr/>
        </p:nvSpPr>
        <p:spPr>
          <a:xfrm>
            <a:off x="5775249" y="5919699"/>
            <a:ext cx="6365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Web server with server-side scripting language, query selector and database</a:t>
            </a:r>
          </a:p>
        </p:txBody>
      </p:sp>
      <p:pic>
        <p:nvPicPr>
          <p:cNvPr id="36" name="Picture 35" descr="A picture containing icon&#10;&#10;Description automatically generated">
            <a:extLst>
              <a:ext uri="{FF2B5EF4-FFF2-40B4-BE49-F238E27FC236}">
                <a16:creationId xmlns:a16="http://schemas.microsoft.com/office/drawing/2014/main" id="{42929EA1-B670-4D57-9D41-A62686A99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85" y="2328876"/>
            <a:ext cx="1782010" cy="31961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53F42F3-36F9-4859-B297-C9A3912DDEAD}"/>
              </a:ext>
            </a:extLst>
          </p:cNvPr>
          <p:cNvSpPr txBox="1"/>
          <p:nvPr/>
        </p:nvSpPr>
        <p:spPr>
          <a:xfrm>
            <a:off x="10356111" y="4116562"/>
            <a:ext cx="123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DBMS</a:t>
            </a:r>
            <a:endParaRPr lang="en-IN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4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6" grpId="0" animBg="1"/>
      <p:bldP spid="29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FA330A-C5CC-46D5-BAF7-E4B65AB5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"/>
            <a:ext cx="12198483" cy="6857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BEEC4E-52F4-4ACA-9024-1FDB8861984A}"/>
              </a:ext>
            </a:extLst>
          </p:cNvPr>
          <p:cNvSpPr txBox="1"/>
          <p:nvPr/>
        </p:nvSpPr>
        <p:spPr>
          <a:xfrm>
            <a:off x="8199082" y="4787347"/>
            <a:ext cx="401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Reassuringly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Secure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21005-1322-4631-A6B0-468E2D49F308}"/>
              </a:ext>
            </a:extLst>
          </p:cNvPr>
          <p:cNvSpPr txBox="1"/>
          <p:nvPr/>
        </p:nvSpPr>
        <p:spPr>
          <a:xfrm>
            <a:off x="8199082" y="4140036"/>
            <a:ext cx="4034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Ridiculously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Fast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1CD03-9B8C-441B-8A68-8AE22C0743ED}"/>
              </a:ext>
            </a:extLst>
          </p:cNvPr>
          <p:cNvSpPr txBox="1"/>
          <p:nvPr/>
        </p:nvSpPr>
        <p:spPr>
          <a:xfrm>
            <a:off x="8199082" y="5474615"/>
            <a:ext cx="304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Exceedingly Scalable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8F83966-2AA5-46C0-9613-472A0DD1A1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9664" y="5563379"/>
            <a:ext cx="256963" cy="28277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46E42A0-C394-4183-A0D1-2C6ABE813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0622" y="2202476"/>
            <a:ext cx="4591050" cy="3505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C1B15A-178C-4A3B-8F12-98AF3976273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gradFill>
            <a:gsLst>
              <a:gs pos="0">
                <a:srgbClr val="00509D"/>
              </a:gs>
              <a:gs pos="59000">
                <a:srgbClr val="003F88"/>
              </a:gs>
              <a:gs pos="100000">
                <a:srgbClr val="00296B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E99031A-D0FF-4343-B497-792665FA5EA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161" y="196841"/>
            <a:ext cx="374191" cy="374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B279874-30D0-4F32-B8DB-8E8E5BAFCEC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8BA839-A293-4C0D-9EC1-9AE85477882A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F4C433-C8EA-4B44-8487-835FB27B0D1D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4DEDC23-26E3-4842-9ADE-AF55CE4D9194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FFF536E-1C41-4953-92D5-5DFC60766F5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sp>
        <p:nvSpPr>
          <p:cNvPr id="29" name="Flowchart: Delay 28">
            <a:extLst>
              <a:ext uri="{FF2B5EF4-FFF2-40B4-BE49-F238E27FC236}">
                <a16:creationId xmlns:a16="http://schemas.microsoft.com/office/drawing/2014/main" id="{747F1E80-C405-484C-BEE8-77CA8AF4C9C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D0F9C603-934F-4533-92FA-3C64ECBB8A50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72944B-D1AE-496E-A265-D8E46DEA4AFE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3847893-31B3-4BCD-804B-3AFBD8EC9DC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04BE3D-EFA6-4EB8-952E-F54DCA090699}"/>
              </a:ext>
            </a:extLst>
          </p:cNvPr>
          <p:cNvSpPr txBox="1"/>
          <p:nvPr/>
        </p:nvSpPr>
        <p:spPr>
          <a:xfrm>
            <a:off x="3999789" y="150798"/>
            <a:ext cx="205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Manrope" panose="00000506000000000000" pitchFamily="50" charset="0"/>
              </a:rPr>
              <a:t>Django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0A6347C-6974-473B-B8FE-27C3781BE8D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8169" y="4909268"/>
            <a:ext cx="256963" cy="28277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A2136C6-9061-4836-8AAF-366BD62FB6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5836" y="4203954"/>
            <a:ext cx="256963" cy="2827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FB49E1C-A4DF-4472-AED5-C9D3756B1AF8}"/>
              </a:ext>
            </a:extLst>
          </p:cNvPr>
          <p:cNvSpPr txBox="1"/>
          <p:nvPr/>
        </p:nvSpPr>
        <p:spPr>
          <a:xfrm>
            <a:off x="7408246" y="976829"/>
            <a:ext cx="4905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CE86E4"/>
                </a:solidFill>
                <a:latin typeface="Manrope" panose="00000506000000000000" pitchFamily="50" charset="0"/>
                <a:ea typeface="Fira Code" panose="020B0809050000020004" pitchFamily="49" charset="0"/>
                <a:cs typeface="Dubai" panose="020B0503030403030204" pitchFamily="34" charset="-78"/>
              </a:rPr>
              <a:t>Django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01CAC-FB06-4C14-9E06-E5B9919F63C3}"/>
              </a:ext>
            </a:extLst>
          </p:cNvPr>
          <p:cNvSpPr txBox="1"/>
          <p:nvPr/>
        </p:nvSpPr>
        <p:spPr>
          <a:xfrm>
            <a:off x="6933461" y="2308376"/>
            <a:ext cx="5095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Django is high-level Python web framework that encourages rapid development and clean, pragmatic design.</a:t>
            </a:r>
          </a:p>
        </p:txBody>
      </p:sp>
    </p:spTree>
    <p:extLst>
      <p:ext uri="{BB962C8B-B14F-4D97-AF65-F5344CB8AC3E}">
        <p14:creationId xmlns:p14="http://schemas.microsoft.com/office/powerpoint/2010/main" val="115228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9" grpId="0" animBg="1"/>
      <p:bldP spid="30" grpId="0" animBg="1"/>
      <p:bldP spid="31" grpId="0" animBg="1"/>
      <p:bldP spid="33" grpId="0"/>
      <p:bldP spid="36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823E72CD-5B4F-4777-BC9B-03306270D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9" y="3886725"/>
            <a:ext cx="1125778" cy="20191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F12C25-0109-4A52-B05D-A2A19BEF2DE6}"/>
              </a:ext>
            </a:extLst>
          </p:cNvPr>
          <p:cNvSpPr/>
          <p:nvPr/>
        </p:nvSpPr>
        <p:spPr>
          <a:xfrm>
            <a:off x="0" y="0"/>
            <a:ext cx="12192000" cy="1677963"/>
          </a:xfrm>
          <a:prstGeom prst="rect">
            <a:avLst/>
          </a:prstGeom>
          <a:gradFill>
            <a:gsLst>
              <a:gs pos="100000">
                <a:srgbClr val="3F37C9"/>
              </a:gs>
              <a:gs pos="58000">
                <a:srgbClr val="4361EE"/>
              </a:gs>
              <a:gs pos="0">
                <a:srgbClr val="219E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1196C-F01E-4506-8EAD-A1A117D67C14}"/>
              </a:ext>
            </a:extLst>
          </p:cNvPr>
          <p:cNvSpPr txBox="1"/>
          <p:nvPr/>
        </p:nvSpPr>
        <p:spPr>
          <a:xfrm>
            <a:off x="670050" y="465391"/>
            <a:ext cx="725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anrope" panose="00000506000000000000" pitchFamily="50" charset="0"/>
                <a:cs typeface="Mangal" panose="020B0502040204020203" pitchFamily="18" charset="0"/>
              </a:rPr>
              <a:t>How does Django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DAC48-D235-4273-9FA3-D732447356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" y="565690"/>
            <a:ext cx="570918" cy="570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30000" sy="30000" algn="ctr" rotWithShape="0">
              <a:schemeClr val="bg1"/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82744A-2335-4CDE-83F8-E98962D54463}"/>
              </a:ext>
            </a:extLst>
          </p:cNvPr>
          <p:cNvCxnSpPr>
            <a:cxnSpLocks/>
          </p:cNvCxnSpPr>
          <p:nvPr/>
        </p:nvCxnSpPr>
        <p:spPr>
          <a:xfrm>
            <a:off x="711828" y="1125976"/>
            <a:ext cx="6515407" cy="1063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558EF8-0370-4B87-8A0C-4C3D0C828B7B}"/>
              </a:ext>
            </a:extLst>
          </p:cNvPr>
          <p:cNvSpPr/>
          <p:nvPr/>
        </p:nvSpPr>
        <p:spPr>
          <a:xfrm>
            <a:off x="9234370" y="2659155"/>
            <a:ext cx="2486526" cy="764820"/>
          </a:xfrm>
          <a:prstGeom prst="rect">
            <a:avLst/>
          </a:prstGeom>
          <a:gradFill flip="none" rotWithShape="1">
            <a:gsLst>
              <a:gs pos="97000">
                <a:srgbClr val="B5E48C"/>
              </a:gs>
              <a:gs pos="0">
                <a:srgbClr val="00B4D8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VIEWS.PY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813527A-9FCE-43E0-9FF8-1FA3D31274B9}"/>
              </a:ext>
            </a:extLst>
          </p:cNvPr>
          <p:cNvSpPr/>
          <p:nvPr/>
        </p:nvSpPr>
        <p:spPr>
          <a:xfrm>
            <a:off x="8645738" y="4764635"/>
            <a:ext cx="1935518" cy="1138607"/>
          </a:xfrm>
          <a:prstGeom prst="flowChartAlternateProcess">
            <a:avLst/>
          </a:prstGeom>
          <a:gradFill>
            <a:gsLst>
              <a:gs pos="97000">
                <a:srgbClr val="B5E48C"/>
              </a:gs>
              <a:gs pos="0">
                <a:srgbClr val="00B4D8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Templates</a:t>
            </a:r>
          </a:p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Index.html</a:t>
            </a:r>
          </a:p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(HTML – JS – CSS)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1" name="Flowchart: Decision 10">
            <a:extLst>
              <a:ext uri="{FF2B5EF4-FFF2-40B4-BE49-F238E27FC236}">
                <a16:creationId xmlns:a16="http://schemas.microsoft.com/office/drawing/2014/main" id="{7649DDEC-950A-47BC-89E0-B3912FA03801}"/>
              </a:ext>
            </a:extLst>
          </p:cNvPr>
          <p:cNvSpPr/>
          <p:nvPr/>
        </p:nvSpPr>
        <p:spPr>
          <a:xfrm>
            <a:off x="2039486" y="2187449"/>
            <a:ext cx="2871537" cy="1717153"/>
          </a:xfrm>
          <a:prstGeom prst="flowChartDecision">
            <a:avLst/>
          </a:prstGeom>
          <a:gradFill>
            <a:gsLst>
              <a:gs pos="0">
                <a:srgbClr val="2387FF"/>
              </a:gs>
              <a:gs pos="100000">
                <a:srgbClr val="99C7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MODELS.PY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AB0649D-0D18-4998-A9E9-95079FC19D97}"/>
              </a:ext>
            </a:extLst>
          </p:cNvPr>
          <p:cNvCxnSpPr>
            <a:cxnSpLocks/>
          </p:cNvCxnSpPr>
          <p:nvPr/>
        </p:nvCxnSpPr>
        <p:spPr>
          <a:xfrm flipV="1">
            <a:off x="1844727" y="3993085"/>
            <a:ext cx="1646569" cy="821156"/>
          </a:xfrm>
          <a:prstGeom prst="bentConnector3">
            <a:avLst>
              <a:gd name="adj1" fmla="val 100289"/>
            </a:avLst>
          </a:prstGeom>
          <a:ln w="50800">
            <a:gradFill>
              <a:gsLst>
                <a:gs pos="0">
                  <a:srgbClr val="2387FF"/>
                </a:gs>
                <a:gs pos="100000">
                  <a:srgbClr val="99C7FF"/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854F17-771D-45E6-95F7-637B4DA047F8}"/>
              </a:ext>
            </a:extLst>
          </p:cNvPr>
          <p:cNvCxnSpPr>
            <a:cxnSpLocks/>
          </p:cNvCxnSpPr>
          <p:nvPr/>
        </p:nvCxnSpPr>
        <p:spPr>
          <a:xfrm>
            <a:off x="4480560" y="2771772"/>
            <a:ext cx="4612640" cy="0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2387FF"/>
                </a:gs>
                <a:gs pos="100000">
                  <a:srgbClr val="80FFDB"/>
                </a:gs>
              </a:gsLst>
              <a:lin ang="0" scaled="1"/>
              <a:tileRect/>
            </a:gra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7D7562-17FC-4067-9FE8-5E33A348ED48}"/>
              </a:ext>
            </a:extLst>
          </p:cNvPr>
          <p:cNvSpPr txBox="1">
            <a:spLocks/>
          </p:cNvSpPr>
          <p:nvPr/>
        </p:nvSpPr>
        <p:spPr>
          <a:xfrm>
            <a:off x="5970068" y="2295319"/>
            <a:ext cx="1572127" cy="4764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Query Sets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1E23D5-2F30-484C-A31F-8680AF5FC68D}"/>
              </a:ext>
            </a:extLst>
          </p:cNvPr>
          <p:cNvSpPr txBox="1">
            <a:spLocks/>
          </p:cNvSpPr>
          <p:nvPr/>
        </p:nvSpPr>
        <p:spPr>
          <a:xfrm>
            <a:off x="6085738" y="3307617"/>
            <a:ext cx="1572127" cy="476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Result set</a:t>
            </a:r>
            <a:endParaRPr lang="en-IN" sz="24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891785-8F41-4B37-B412-E826578D5E75}"/>
              </a:ext>
            </a:extLst>
          </p:cNvPr>
          <p:cNvSpPr txBox="1">
            <a:spLocks/>
          </p:cNvSpPr>
          <p:nvPr/>
        </p:nvSpPr>
        <p:spPr>
          <a:xfrm>
            <a:off x="2124004" y="5120777"/>
            <a:ext cx="1572127" cy="4764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Read/ Write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1E89F23-BBC7-44A0-B8A1-A9E30F44E32B}"/>
              </a:ext>
            </a:extLst>
          </p:cNvPr>
          <p:cNvSpPr txBox="1">
            <a:spLocks/>
          </p:cNvSpPr>
          <p:nvPr/>
        </p:nvSpPr>
        <p:spPr>
          <a:xfrm rot="5400000">
            <a:off x="9397081" y="4106079"/>
            <a:ext cx="1745692" cy="382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Response</a:t>
            </a:r>
            <a:endParaRPr lang="en-IN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85D65-7C4C-4230-909C-1F32C6C4546C}"/>
              </a:ext>
            </a:extLst>
          </p:cNvPr>
          <p:cNvSpPr txBox="1"/>
          <p:nvPr/>
        </p:nvSpPr>
        <p:spPr>
          <a:xfrm>
            <a:off x="762388" y="5935392"/>
            <a:ext cx="1414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Database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5904FE6-E6B2-4A8F-A8E1-595E95964C52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1285826" y="3046026"/>
            <a:ext cx="753660" cy="811180"/>
          </a:xfrm>
          <a:prstGeom prst="bentConnector2">
            <a:avLst/>
          </a:prstGeom>
          <a:ln w="50800">
            <a:gradFill>
              <a:gsLst>
                <a:gs pos="100000">
                  <a:srgbClr val="CAE2FF"/>
                </a:gs>
                <a:gs pos="6000">
                  <a:srgbClr val="2387FF">
                    <a:lumMod val="100000"/>
                  </a:srgbClr>
                </a:gs>
              </a:gsLst>
              <a:lin ang="5400000" scaled="1"/>
            </a:gra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7EE609-25B7-4BE0-8F11-144EE38CC758}"/>
              </a:ext>
            </a:extLst>
          </p:cNvPr>
          <p:cNvCxnSpPr>
            <a:cxnSpLocks/>
          </p:cNvCxnSpPr>
          <p:nvPr/>
        </p:nvCxnSpPr>
        <p:spPr>
          <a:xfrm flipH="1">
            <a:off x="4702408" y="3283730"/>
            <a:ext cx="4531962" cy="0"/>
          </a:xfrm>
          <a:prstGeom prst="straightConnector1">
            <a:avLst/>
          </a:prstGeom>
          <a:ln w="50800">
            <a:gradFill>
              <a:gsLst>
                <a:gs pos="0">
                  <a:srgbClr val="2489FF"/>
                </a:gs>
                <a:gs pos="100000">
                  <a:srgbClr val="80FFDE"/>
                </a:gs>
              </a:gsLst>
              <a:lin ang="5400000" scaled="1"/>
            </a:gradFill>
            <a:prstDash val="sysDash"/>
            <a:headEnd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B6E454-CC43-4D8B-83EA-40BD515976B0}"/>
              </a:ext>
            </a:extLst>
          </p:cNvPr>
          <p:cNvGrpSpPr/>
          <p:nvPr/>
        </p:nvGrpSpPr>
        <p:grpSpPr>
          <a:xfrm>
            <a:off x="7877704" y="6043114"/>
            <a:ext cx="4133803" cy="584775"/>
            <a:chOff x="7223578" y="6129975"/>
            <a:chExt cx="4133803" cy="584775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AB3867F-6AA8-42FC-9AC6-8B69C8578302}"/>
                </a:ext>
              </a:extLst>
            </p:cNvPr>
            <p:cNvSpPr/>
            <p:nvPr/>
          </p:nvSpPr>
          <p:spPr>
            <a:xfrm>
              <a:off x="7636700" y="6148692"/>
              <a:ext cx="3295460" cy="547342"/>
            </a:xfrm>
            <a:prstGeom prst="rect">
              <a:avLst/>
            </a:prstGeom>
            <a:solidFill>
              <a:srgbClr val="0304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798FD48-68C1-4F21-A6A9-73545373B0C7}"/>
                </a:ext>
              </a:extLst>
            </p:cNvPr>
            <p:cNvGrpSpPr/>
            <p:nvPr/>
          </p:nvGrpSpPr>
          <p:grpSpPr>
            <a:xfrm>
              <a:off x="7223578" y="6129975"/>
              <a:ext cx="4133803" cy="584775"/>
              <a:chOff x="6858990" y="5317008"/>
              <a:chExt cx="4133803" cy="584775"/>
            </a:xfrm>
          </p:grpSpPr>
          <p:sp>
            <p:nvSpPr>
              <p:cNvPr id="71" name="Flowchart: Delay 70">
                <a:extLst>
                  <a:ext uri="{FF2B5EF4-FFF2-40B4-BE49-F238E27FC236}">
                    <a16:creationId xmlns:a16="http://schemas.microsoft.com/office/drawing/2014/main" id="{5EBAC02D-7E85-4335-9084-C747C61F909C}"/>
                  </a:ext>
                </a:extLst>
              </p:cNvPr>
              <p:cNvSpPr/>
              <p:nvPr/>
            </p:nvSpPr>
            <p:spPr>
              <a:xfrm>
                <a:off x="10568884" y="5335725"/>
                <a:ext cx="423909" cy="547342"/>
              </a:xfrm>
              <a:prstGeom prst="flowChartDelay">
                <a:avLst/>
              </a:prstGeom>
              <a:solidFill>
                <a:srgbClr val="0304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Flowchart: Delay 71">
                <a:extLst>
                  <a:ext uri="{FF2B5EF4-FFF2-40B4-BE49-F238E27FC236}">
                    <a16:creationId xmlns:a16="http://schemas.microsoft.com/office/drawing/2014/main" id="{42A8934F-FB24-491C-976D-0B39BE6E16E5}"/>
                  </a:ext>
                </a:extLst>
              </p:cNvPr>
              <p:cNvSpPr/>
              <p:nvPr/>
            </p:nvSpPr>
            <p:spPr>
              <a:xfrm flipH="1">
                <a:off x="6858990" y="5338627"/>
                <a:ext cx="423908" cy="547342"/>
              </a:xfrm>
              <a:prstGeom prst="flowChartDelay">
                <a:avLst/>
              </a:prstGeom>
              <a:solidFill>
                <a:srgbClr val="0304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951A62AA-E2DD-405C-9F8C-19F4725D2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26314" y="5469422"/>
                <a:ext cx="285750" cy="28575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FA1E7E9-7E08-4F5F-8650-F47CC8B73A45}"/>
                  </a:ext>
                </a:extLst>
              </p:cNvPr>
              <p:cNvSpPr txBox="1"/>
              <p:nvPr/>
            </p:nvSpPr>
            <p:spPr>
              <a:xfrm>
                <a:off x="7479388" y="5317008"/>
                <a:ext cx="31764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www.youtube.com</a:t>
                </a:r>
              </a:p>
            </p:txBody>
          </p:sp>
        </p:grp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43A6E8C-733E-4518-9219-31250713A09C}"/>
              </a:ext>
            </a:extLst>
          </p:cNvPr>
          <p:cNvCxnSpPr>
            <a:cxnSpLocks/>
          </p:cNvCxnSpPr>
          <p:nvPr/>
        </p:nvCxnSpPr>
        <p:spPr>
          <a:xfrm>
            <a:off x="10015817" y="3423975"/>
            <a:ext cx="23321" cy="1318927"/>
          </a:xfrm>
          <a:prstGeom prst="straightConnector1">
            <a:avLst/>
          </a:prstGeom>
          <a:ln w="50800">
            <a:gradFill>
              <a:gsLst>
                <a:gs pos="0">
                  <a:srgbClr val="2489FF"/>
                </a:gs>
                <a:gs pos="100000">
                  <a:srgbClr val="80FFDE"/>
                </a:gs>
              </a:gsLst>
              <a:lin ang="5400000" scaled="1"/>
            </a:gradFill>
            <a:prstDash val="sysDash"/>
            <a:headEnd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F8ACA13-37E9-464F-8EE3-CF3E957BDB3E}"/>
              </a:ext>
            </a:extLst>
          </p:cNvPr>
          <p:cNvCxnSpPr>
            <a:cxnSpLocks/>
          </p:cNvCxnSpPr>
          <p:nvPr/>
        </p:nvCxnSpPr>
        <p:spPr>
          <a:xfrm flipV="1">
            <a:off x="11265331" y="3442691"/>
            <a:ext cx="0" cy="2600423"/>
          </a:xfrm>
          <a:prstGeom prst="straightConnector1">
            <a:avLst/>
          </a:prstGeom>
          <a:ln w="50800">
            <a:gradFill flip="none" rotWithShape="1">
              <a:gsLst>
                <a:gs pos="0">
                  <a:srgbClr val="2387FF"/>
                </a:gs>
                <a:gs pos="100000">
                  <a:srgbClr val="80FFDB"/>
                </a:gs>
              </a:gsLst>
              <a:lin ang="0" scaled="1"/>
              <a:tileRect/>
            </a:gra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56D91454-0030-4F2F-B8D0-BBEE08E56E39}"/>
              </a:ext>
            </a:extLst>
          </p:cNvPr>
          <p:cNvSpPr txBox="1">
            <a:spLocks/>
          </p:cNvSpPr>
          <p:nvPr/>
        </p:nvSpPr>
        <p:spPr>
          <a:xfrm rot="5400000">
            <a:off x="10610366" y="4340971"/>
            <a:ext cx="1745692" cy="382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Request</a:t>
            </a:r>
            <a:endParaRPr lang="en-IN" sz="16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5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6" grpId="0"/>
      <p:bldP spid="17" grpId="0"/>
      <p:bldP spid="18" grpId="0"/>
      <p:bldP spid="19" grpId="0"/>
      <p:bldP spid="21" grpId="0"/>
      <p:bldP spid="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FA330A-C5CC-46D5-BAF7-E4B65AB54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9" y="2"/>
            <a:ext cx="12198483" cy="68579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C1B15A-178C-4A3B-8F12-98AF3976273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gradFill>
            <a:gsLst>
              <a:gs pos="0">
                <a:srgbClr val="00509D"/>
              </a:gs>
              <a:gs pos="59000">
                <a:srgbClr val="003F88"/>
              </a:gs>
              <a:gs pos="100000">
                <a:srgbClr val="00296B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E99031A-D0FF-4343-B497-792665FA5EA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369" y="196841"/>
            <a:ext cx="374191" cy="37419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B279874-30D0-4F32-B8DB-8E8E5BAFCEC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38BA839-A293-4C0D-9EC1-9AE85477882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9F4C433-C8EA-4B44-8487-835FB27B0D1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64DEDC23-26E3-4842-9ADE-AF55CE4D9194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4FFF536E-1C41-4953-92D5-5DFC60766F5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sp>
        <p:nvSpPr>
          <p:cNvPr id="29" name="Flowchart: Delay 28">
            <a:extLst>
              <a:ext uri="{FF2B5EF4-FFF2-40B4-BE49-F238E27FC236}">
                <a16:creationId xmlns:a16="http://schemas.microsoft.com/office/drawing/2014/main" id="{747F1E80-C405-484C-BEE8-77CA8AF4C9C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D0F9C603-934F-4533-92FA-3C64ECBB8A50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72944B-D1AE-496E-A265-D8E46DEA4AFE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73847893-31B3-4BCD-804B-3AFBD8EC9DC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04BE3D-EFA6-4EB8-952E-F54DCA090699}"/>
              </a:ext>
            </a:extLst>
          </p:cNvPr>
          <p:cNvSpPr txBox="1"/>
          <p:nvPr/>
        </p:nvSpPr>
        <p:spPr>
          <a:xfrm>
            <a:off x="3999789" y="150798"/>
            <a:ext cx="205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50000"/>
                  </a:schemeClr>
                </a:solidFill>
                <a:latin typeface="Manrope" panose="00000506000000000000" pitchFamily="50" charset="0"/>
              </a:rPr>
              <a:t>Node.js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7E693D-F4D0-4722-8A0D-338F2FBF4733}"/>
              </a:ext>
            </a:extLst>
          </p:cNvPr>
          <p:cNvSpPr txBox="1"/>
          <p:nvPr/>
        </p:nvSpPr>
        <p:spPr>
          <a:xfrm>
            <a:off x="743915" y="2105561"/>
            <a:ext cx="4285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An open-source, cross-platform, back-end JavaScript runtime environment that runs on the V8 engine and executes JavaScript code outside a web browser.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D60FDA-2647-4095-A8BB-34F59D92C069}"/>
              </a:ext>
            </a:extLst>
          </p:cNvPr>
          <p:cNvSpPr txBox="1"/>
          <p:nvPr/>
        </p:nvSpPr>
        <p:spPr>
          <a:xfrm>
            <a:off x="739560" y="3725328"/>
            <a:ext cx="4055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Using HTTP module we can use node js as server-side component.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3EADC-03A4-402A-8BCE-4BFB54F30D51}"/>
              </a:ext>
            </a:extLst>
          </p:cNvPr>
          <p:cNvSpPr txBox="1"/>
          <p:nvPr/>
        </p:nvSpPr>
        <p:spPr>
          <a:xfrm>
            <a:off x="739560" y="5868516"/>
            <a:ext cx="4285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Express.js, Meteor.js, Nest.js, Hapi.js are popular node.js frameworks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D1ACB79-F7A4-4CE6-B83E-5D5C4B288106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72" y="4876105"/>
            <a:ext cx="282771" cy="28277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9DA16E7-3F6D-4287-AED8-B07953CE464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73" y="3774661"/>
            <a:ext cx="282771" cy="28277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4A7ABF8-43DF-48A5-916F-6FB3C49D4FE7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8048" y="2213538"/>
            <a:ext cx="282771" cy="28277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B135BDE-9BA3-42BF-A490-08756A7E9D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26167" y="1640030"/>
            <a:ext cx="5675612" cy="384048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0464D8-9CCB-4FA8-B29F-24F7A0994E01}"/>
              </a:ext>
            </a:extLst>
          </p:cNvPr>
          <p:cNvSpPr txBox="1"/>
          <p:nvPr/>
        </p:nvSpPr>
        <p:spPr>
          <a:xfrm>
            <a:off x="739560" y="4820971"/>
            <a:ext cx="42852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Very popular among developers and forms MERN and MEAN stack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D8E0628E-A3C3-429D-9BAF-E07AD44EEF3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5369" y="5867364"/>
            <a:ext cx="282771" cy="2827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90E80B1-469F-44BE-8412-F3C60346752C}"/>
              </a:ext>
            </a:extLst>
          </p:cNvPr>
          <p:cNvSpPr txBox="1"/>
          <p:nvPr/>
        </p:nvSpPr>
        <p:spPr>
          <a:xfrm>
            <a:off x="290221" y="1021412"/>
            <a:ext cx="4905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CE86E4"/>
                </a:solidFill>
                <a:latin typeface="Manrope" panose="00000506000000000000" pitchFamily="50" charset="0"/>
                <a:ea typeface="Fira Code" panose="020B0809050000020004" pitchFamily="49" charset="0"/>
                <a:cs typeface="Dubai" panose="020B0503030403030204" pitchFamily="34" charset="-78"/>
              </a:rPr>
              <a:t>NodeJs</a:t>
            </a:r>
            <a:endParaRPr lang="en-US" sz="6000" b="1" dirty="0">
              <a:solidFill>
                <a:srgbClr val="CE86E4"/>
              </a:solidFill>
              <a:latin typeface="Manrope" panose="00000506000000000000" pitchFamily="50" charset="0"/>
              <a:ea typeface="Fira Code" panose="020B0809050000020004" pitchFamily="49" charset="0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86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8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33" y="-267511"/>
            <a:ext cx="12198485" cy="73930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solidFill>
            <a:srgbClr val="0048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82076" y="172559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anrope" panose="00000506000000000000" pitchFamily="50" charset="0"/>
              </a:rPr>
              <a:t>Ruby on Rails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036" y="2781407"/>
            <a:ext cx="282771" cy="2827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177481" y="4591491"/>
            <a:ext cx="5842785" cy="1062086"/>
            <a:chOff x="251297" y="4606042"/>
            <a:chExt cx="5842785" cy="1062086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1297" y="4691264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607266" y="4606042"/>
              <a:ext cx="5486816" cy="1062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Every 20th website on the Internet amongst the top 10,000 best websites uses Ruby on Rails for web development.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259846D-50E0-4321-AD19-B3C08FD15E31}"/>
              </a:ext>
            </a:extLst>
          </p:cNvPr>
          <p:cNvSpPr txBox="1"/>
          <p:nvPr/>
        </p:nvSpPr>
        <p:spPr>
          <a:xfrm>
            <a:off x="541894" y="1357353"/>
            <a:ext cx="589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Ruby on Rails is a web application framework </a:t>
            </a:r>
          </a:p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written in Ruby which is a dynamic programming </a:t>
            </a:r>
          </a:p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language.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DD8-439F-4F96-B058-4A235CC6B0A7}"/>
              </a:ext>
            </a:extLst>
          </p:cNvPr>
          <p:cNvSpPr txBox="1"/>
          <p:nvPr/>
        </p:nvSpPr>
        <p:spPr>
          <a:xfrm>
            <a:off x="569373" y="2655182"/>
            <a:ext cx="5168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Emphasize on Convention over Configuration (CoC), and the Don't Repeat Yourself (DRY) principle</a:t>
            </a:r>
            <a:endParaRPr lang="en-IN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9F7F6-2354-4CDF-8BEF-E0B704A2EF84}"/>
              </a:ext>
            </a:extLst>
          </p:cNvPr>
          <p:cNvGrpSpPr/>
          <p:nvPr/>
        </p:nvGrpSpPr>
        <p:grpSpPr>
          <a:xfrm>
            <a:off x="177481" y="3955786"/>
            <a:ext cx="4846784" cy="400110"/>
            <a:chOff x="305525" y="5752365"/>
            <a:chExt cx="4846784" cy="40011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54F3C0B-F51A-4405-84DD-9711A15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5" y="5765901"/>
              <a:ext cx="282771" cy="2827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ABB848-3C6B-437A-8B81-D109DD3EF6D5}"/>
                </a:ext>
              </a:extLst>
            </p:cNvPr>
            <p:cNvSpPr txBox="1"/>
            <p:nvPr/>
          </p:nvSpPr>
          <p:spPr>
            <a:xfrm>
              <a:off x="739544" y="5752365"/>
              <a:ext cx="4412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Ruby uses Metaprogramming.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710770-B8AA-4849-8788-21B80350B935}"/>
              </a:ext>
            </a:extLst>
          </p:cNvPr>
          <p:cNvSpPr txBox="1"/>
          <p:nvPr/>
        </p:nvSpPr>
        <p:spPr>
          <a:xfrm>
            <a:off x="5443537" y="31146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F7A567-B506-4DC4-A29B-BE2BD5A61F75}"/>
              </a:ext>
            </a:extLst>
          </p:cNvPr>
          <p:cNvGrpSpPr/>
          <p:nvPr/>
        </p:nvGrpSpPr>
        <p:grpSpPr>
          <a:xfrm>
            <a:off x="177482" y="5926923"/>
            <a:ext cx="5947994" cy="732765"/>
            <a:chOff x="305527" y="4651923"/>
            <a:chExt cx="5947994" cy="732765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D5D7D03-101E-420B-B9DF-7D4686F3B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CE64B8-D928-4D17-A1A4-575B8F1137B6}"/>
                </a:ext>
              </a:extLst>
            </p:cNvPr>
            <p:cNvSpPr txBox="1"/>
            <p:nvPr/>
          </p:nvSpPr>
          <p:spPr>
            <a:xfrm>
              <a:off x="607214" y="4651923"/>
              <a:ext cx="5646307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Ex: GitHub,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codecademy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, Airbnb, Basecamp, Shopify, Groupon, etc.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172D58C-3C68-42B3-B9F1-38648E7DBB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43" y="1622587"/>
            <a:ext cx="4724836" cy="39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3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8" y="11552"/>
            <a:ext cx="12174244" cy="683489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231684" y="2812199"/>
            <a:ext cx="5767893" cy="732765"/>
            <a:chOff x="305527" y="4574141"/>
            <a:chExt cx="5767893" cy="732765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586604" y="4574141"/>
              <a:ext cx="5486816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MVC Architecture : one of the most widely used web application architectures globally.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9F7F6-2354-4CDF-8BEF-E0B704A2EF84}"/>
              </a:ext>
            </a:extLst>
          </p:cNvPr>
          <p:cNvGrpSpPr/>
          <p:nvPr/>
        </p:nvGrpSpPr>
        <p:grpSpPr>
          <a:xfrm>
            <a:off x="234370" y="4102977"/>
            <a:ext cx="4723729" cy="707886"/>
            <a:chOff x="305525" y="5705441"/>
            <a:chExt cx="4723729" cy="707886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54F3C0B-F51A-4405-84DD-9711A15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525" y="5765901"/>
              <a:ext cx="282771" cy="2827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ABB848-3C6B-437A-8B81-D109DD3EF6D5}"/>
                </a:ext>
              </a:extLst>
            </p:cNvPr>
            <p:cNvSpPr txBox="1"/>
            <p:nvPr/>
          </p:nvSpPr>
          <p:spPr>
            <a:xfrm>
              <a:off x="616489" y="5705441"/>
              <a:ext cx="4412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Testing is simple –  offers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</a:rPr>
                <a:t>RSpec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an easy-to-use unit testing setup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6CCFC8C-E492-4A88-BE73-2340CBC108E3}"/>
              </a:ext>
            </a:extLst>
          </p:cNvPr>
          <p:cNvGrpSpPr/>
          <p:nvPr/>
        </p:nvGrpSpPr>
        <p:grpSpPr>
          <a:xfrm>
            <a:off x="231684" y="1756030"/>
            <a:ext cx="5542891" cy="707886"/>
            <a:chOff x="231684" y="1339470"/>
            <a:chExt cx="5542891" cy="707886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918BA8C-233C-406E-8A15-DE67E9B4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684" y="1416302"/>
              <a:ext cx="282771" cy="28277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1F1657-6339-4C97-A319-F01966A17270}"/>
                </a:ext>
              </a:extLst>
            </p:cNvPr>
            <p:cNvSpPr txBox="1"/>
            <p:nvPr/>
          </p:nvSpPr>
          <p:spPr>
            <a:xfrm>
              <a:off x="606384" y="1339470"/>
              <a:ext cx="516819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Time-efficiency : offers multiple ready-made modules and plugins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A7FFC5-165D-4C8F-AF75-F918B3DD6129}"/>
              </a:ext>
            </a:extLst>
          </p:cNvPr>
          <p:cNvGrpSpPr/>
          <p:nvPr/>
        </p:nvGrpSpPr>
        <p:grpSpPr>
          <a:xfrm>
            <a:off x="204022" y="5301474"/>
            <a:ext cx="6218329" cy="1015663"/>
            <a:chOff x="204022" y="4884914"/>
            <a:chExt cx="6218329" cy="1015663"/>
          </a:xfrm>
        </p:grpSpPr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959793CC-3DCA-44E4-9174-BE338C7F6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4022" y="4952316"/>
              <a:ext cx="282771" cy="28277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3F7828-E175-4B37-941D-0B98DDE7F7E8}"/>
                </a:ext>
              </a:extLst>
            </p:cNvPr>
            <p:cNvSpPr txBox="1"/>
            <p:nvPr/>
          </p:nvSpPr>
          <p:spPr>
            <a:xfrm>
              <a:off x="545334" y="4884914"/>
              <a:ext cx="58770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Rapid MVP development : reduces the app development time by almost 25 to 40 percent. Because of the lean codebase,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</a:rPr>
                <a:t>RubyGems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, and extensive open-source code.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54AC7-FEA3-4373-A4AB-29FA9B2850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96" y="1744994"/>
            <a:ext cx="5235734" cy="50735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00E205C-0366-4B7C-8687-6344A9F3F05E}"/>
              </a:ext>
            </a:extLst>
          </p:cNvPr>
          <p:cNvSpPr/>
          <p:nvPr/>
        </p:nvSpPr>
        <p:spPr>
          <a:xfrm>
            <a:off x="0" y="1391"/>
            <a:ext cx="12183122" cy="1406355"/>
          </a:xfrm>
          <a:prstGeom prst="rect">
            <a:avLst/>
          </a:prstGeom>
          <a:gradFill>
            <a:gsLst>
              <a:gs pos="48000">
                <a:srgbClr val="012B61"/>
              </a:gs>
              <a:gs pos="0">
                <a:srgbClr val="4594FD"/>
              </a:gs>
              <a:gs pos="84000">
                <a:srgbClr val="023E8A"/>
              </a:gs>
              <a:gs pos="100000">
                <a:srgbClr val="0013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4E17F-D1A0-4236-A2AC-8361A113A67F}"/>
              </a:ext>
            </a:extLst>
          </p:cNvPr>
          <p:cNvSpPr txBox="1"/>
          <p:nvPr/>
        </p:nvSpPr>
        <p:spPr>
          <a:xfrm>
            <a:off x="875830" y="221278"/>
            <a:ext cx="7833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nrope" panose="00000506000000000000" pitchFamily="50" charset="0"/>
              </a:rPr>
              <a:t>Features of Ruby on Rails</a:t>
            </a:r>
          </a:p>
          <a:p>
            <a:endParaRPr lang="en-IN" dirty="0"/>
          </a:p>
        </p:txBody>
      </p:sp>
      <p:pic>
        <p:nvPicPr>
          <p:cNvPr id="10" name="Graphic 9" descr="Stars with solid fill">
            <a:extLst>
              <a:ext uri="{FF2B5EF4-FFF2-40B4-BE49-F238E27FC236}">
                <a16:creationId xmlns:a16="http://schemas.microsoft.com/office/drawing/2014/main" id="{36D1163B-BB5C-4B8A-8BA8-347FC9631A4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4837" y="275353"/>
            <a:ext cx="660993" cy="66099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8D1434-EDDC-477C-B80E-395716F1A412}"/>
              </a:ext>
            </a:extLst>
          </p:cNvPr>
          <p:cNvCxnSpPr>
            <a:cxnSpLocks/>
          </p:cNvCxnSpPr>
          <p:nvPr/>
        </p:nvCxnSpPr>
        <p:spPr>
          <a:xfrm>
            <a:off x="985520" y="904240"/>
            <a:ext cx="6888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CD2D59-2520-4D4B-BD21-CF69747EBC87}"/>
              </a:ext>
            </a:extLst>
          </p:cNvPr>
          <p:cNvSpPr txBox="1"/>
          <p:nvPr/>
        </p:nvSpPr>
        <p:spPr>
          <a:xfrm>
            <a:off x="-212590" y="2655838"/>
            <a:ext cx="5710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B00B6"/>
                </a:solidFill>
                <a:latin typeface="Manrope" panose="00000506000000000000" pitchFamily="50" charset="0"/>
              </a:rPr>
              <a:t>Client-Side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349C69-795A-484D-B224-10CB01B50CC7}"/>
              </a:ext>
            </a:extLst>
          </p:cNvPr>
          <p:cNvSpPr txBox="1"/>
          <p:nvPr/>
        </p:nvSpPr>
        <p:spPr>
          <a:xfrm>
            <a:off x="0" y="3486835"/>
            <a:ext cx="5710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DB00B6"/>
                </a:solidFill>
                <a:latin typeface="Manrope" panose="00000506000000000000" pitchFamily="50" charset="0"/>
              </a:rPr>
              <a:t>Technologies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83457-14FF-49E1-8E85-499DD774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5" y="-1066173"/>
            <a:ext cx="4843679" cy="98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90AE-6B3C-4A2E-9258-F0A625ED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77" y="-1066173"/>
            <a:ext cx="4642925" cy="10083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D6D6E36-E79C-45F9-A855-5D68CE860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34952" y="-613458"/>
            <a:ext cx="8091591" cy="809159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1D87E31-92A4-4FDF-9246-8A458C97B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3666" y="1530257"/>
            <a:ext cx="4968334" cy="44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44908 -0.0025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61" y="-1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33" y="-230932"/>
            <a:ext cx="12198485" cy="73930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solidFill>
            <a:srgbClr val="0049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82076" y="172559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Manrope" panose="00000506000000000000" pitchFamily="50" charset="0"/>
              </a:rPr>
              <a:t>CakePHP</a:t>
            </a:r>
            <a:endParaRPr lang="en-US" sz="3200" b="1" dirty="0">
              <a:latin typeface="Manrope" panose="00000506000000000000" pitchFamily="50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7481" y="2891534"/>
            <a:ext cx="282771" cy="2827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156202" y="3761006"/>
            <a:ext cx="5864064" cy="403444"/>
            <a:chOff x="230018" y="4606042"/>
            <a:chExt cx="5864064" cy="40344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0018" y="4706335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607266" y="4606042"/>
              <a:ext cx="5486816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Build for rapid application development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259846D-50E0-4321-AD19-B3C08FD15E31}"/>
              </a:ext>
            </a:extLst>
          </p:cNvPr>
          <p:cNvSpPr txBox="1"/>
          <p:nvPr/>
        </p:nvSpPr>
        <p:spPr>
          <a:xfrm>
            <a:off x="541894" y="1357353"/>
            <a:ext cx="58976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CakePHP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is an open source framework that enables us to create multi-featured and highly specialized websites easily.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3DD8-439F-4F96-B058-4A235CC6B0A7}"/>
              </a:ext>
            </a:extLst>
          </p:cNvPr>
          <p:cNvSpPr txBox="1"/>
          <p:nvPr/>
        </p:nvSpPr>
        <p:spPr>
          <a:xfrm>
            <a:off x="541894" y="2792728"/>
            <a:ext cx="516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Uses convention over configuration approach</a:t>
            </a:r>
            <a:endParaRPr lang="en-IN" sz="2000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9F7F6-2354-4CDF-8BEF-E0B704A2EF84}"/>
              </a:ext>
            </a:extLst>
          </p:cNvPr>
          <p:cNvGrpSpPr/>
          <p:nvPr/>
        </p:nvGrpSpPr>
        <p:grpSpPr>
          <a:xfrm>
            <a:off x="177481" y="4729284"/>
            <a:ext cx="4846784" cy="400110"/>
            <a:chOff x="305525" y="5752365"/>
            <a:chExt cx="4846784" cy="40011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54F3C0B-F51A-4405-84DD-9711A15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5" y="5765901"/>
              <a:ext cx="282771" cy="2827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ABB848-3C6B-437A-8B81-D109DD3EF6D5}"/>
                </a:ext>
              </a:extLst>
            </p:cNvPr>
            <p:cNvSpPr txBox="1"/>
            <p:nvPr/>
          </p:nvSpPr>
          <p:spPr>
            <a:xfrm>
              <a:off x="739544" y="5752365"/>
              <a:ext cx="4412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Follows MVC architecture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F7A567-B506-4DC4-A29B-BE2BD5A61F75}"/>
              </a:ext>
            </a:extLst>
          </p:cNvPr>
          <p:cNvGrpSpPr/>
          <p:nvPr/>
        </p:nvGrpSpPr>
        <p:grpSpPr>
          <a:xfrm>
            <a:off x="177481" y="5700896"/>
            <a:ext cx="5947994" cy="403444"/>
            <a:chOff x="305527" y="4651923"/>
            <a:chExt cx="5947994" cy="40344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D5D7D03-101E-420B-B9DF-7D4686F3B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CE64B8-D928-4D17-A1A4-575B8F1137B6}"/>
                </a:ext>
              </a:extLst>
            </p:cNvPr>
            <p:cNvSpPr txBox="1"/>
            <p:nvPr/>
          </p:nvSpPr>
          <p:spPr>
            <a:xfrm>
              <a:off x="607214" y="4651923"/>
              <a:ext cx="5646307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Ex: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Mapme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Educationunlimited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,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FollowmyTv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 etc.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F0EF35D-0572-4F81-B0D2-10D6C85EA2B8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97201" y="1231537"/>
            <a:ext cx="4991100" cy="481965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2D67B9F-CA46-4BC2-9F95-F9AE74008CB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4326" y="1417482"/>
            <a:ext cx="282771" cy="2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02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5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581836"/>
            <a:ext cx="12198485" cy="743983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231684" y="2708639"/>
            <a:ext cx="5796084" cy="1062086"/>
            <a:chOff x="277336" y="4574141"/>
            <a:chExt cx="5796084" cy="1062086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336" y="4658544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586604" y="4574141"/>
              <a:ext cx="5486816" cy="1062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CRUD functionality -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CakePHP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 offers CRUD functionality that enables users to create, read, update, and delete actions within an application. 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9F7F6-2354-4CDF-8BEF-E0B704A2EF84}"/>
              </a:ext>
            </a:extLst>
          </p:cNvPr>
          <p:cNvGrpSpPr/>
          <p:nvPr/>
        </p:nvGrpSpPr>
        <p:grpSpPr>
          <a:xfrm>
            <a:off x="231684" y="4172527"/>
            <a:ext cx="4723729" cy="1015663"/>
            <a:chOff x="305525" y="5705441"/>
            <a:chExt cx="4723729" cy="1015663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54F3C0B-F51A-4405-84DD-9711A15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5525" y="5765901"/>
              <a:ext cx="282771" cy="2827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ABB848-3C6B-437A-8B81-D109DD3EF6D5}"/>
                </a:ext>
              </a:extLst>
            </p:cNvPr>
            <p:cNvSpPr txBox="1"/>
            <p:nvPr/>
          </p:nvSpPr>
          <p:spPr>
            <a:xfrm>
              <a:off x="616489" y="5705441"/>
              <a:ext cx="44127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Security - core security and CRUD features allow it to be secure in the user submission process in less time.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710770-B8AA-4849-8788-21B80350B935}"/>
              </a:ext>
            </a:extLst>
          </p:cNvPr>
          <p:cNvSpPr txBox="1"/>
          <p:nvPr/>
        </p:nvSpPr>
        <p:spPr>
          <a:xfrm>
            <a:off x="5443537" y="31146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644A6-3048-441C-9FB4-C24D9BD19094}"/>
              </a:ext>
            </a:extLst>
          </p:cNvPr>
          <p:cNvGrpSpPr/>
          <p:nvPr/>
        </p:nvGrpSpPr>
        <p:grpSpPr>
          <a:xfrm>
            <a:off x="258181" y="5584515"/>
            <a:ext cx="5741396" cy="732765"/>
            <a:chOff x="332024" y="4574141"/>
            <a:chExt cx="5741396" cy="732765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AC29472-8FCF-494E-B3FA-93E9C950A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024" y="4628220"/>
              <a:ext cx="282771" cy="28277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432B1-2EC0-40E9-B2A4-0AFC81053716}"/>
                </a:ext>
              </a:extLst>
            </p:cNvPr>
            <p:cNvSpPr txBox="1"/>
            <p:nvPr/>
          </p:nvSpPr>
          <p:spPr>
            <a:xfrm>
              <a:off x="586604" y="4574141"/>
              <a:ext cx="5486816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MVC design – </a:t>
              </a:r>
              <a:r>
                <a:rPr lang="en-US" sz="2000" dirty="0" err="1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CakePHP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 depends on Model View Controller 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7B7E59-3D83-4EDA-A752-0729BCDEB541}"/>
              </a:ext>
            </a:extLst>
          </p:cNvPr>
          <p:cNvGrpSpPr/>
          <p:nvPr/>
        </p:nvGrpSpPr>
        <p:grpSpPr>
          <a:xfrm>
            <a:off x="258181" y="1400518"/>
            <a:ext cx="5837819" cy="1493999"/>
            <a:chOff x="235601" y="4574141"/>
            <a:chExt cx="5837819" cy="1493999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AEEFBCB0-FDAA-400E-8E9F-09988CF7D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5601" y="4635697"/>
              <a:ext cx="282771" cy="28277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537B3-67AA-4ABD-A1C6-BA293EEEFC05}"/>
                </a:ext>
              </a:extLst>
            </p:cNvPr>
            <p:cNvSpPr txBox="1"/>
            <p:nvPr/>
          </p:nvSpPr>
          <p:spPr>
            <a:xfrm>
              <a:off x="586604" y="4574141"/>
              <a:ext cx="5486816" cy="1493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ORM - ORM or Object Relational Mapping is a data conversion technique used to convert data for an incompatible system.</a:t>
              </a: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555667C-3094-4B48-A82F-55370BFDF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06" y="1100889"/>
            <a:ext cx="5136472" cy="51364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1E19A1-FDA2-4EF7-8545-112CE3E8C9B6}"/>
              </a:ext>
            </a:extLst>
          </p:cNvPr>
          <p:cNvSpPr/>
          <p:nvPr/>
        </p:nvSpPr>
        <p:spPr>
          <a:xfrm>
            <a:off x="8878" y="-109454"/>
            <a:ext cx="12183122" cy="1210344"/>
          </a:xfrm>
          <a:prstGeom prst="rect">
            <a:avLst/>
          </a:prstGeom>
          <a:gradFill>
            <a:gsLst>
              <a:gs pos="48000">
                <a:srgbClr val="012B61"/>
              </a:gs>
              <a:gs pos="0">
                <a:srgbClr val="4594FD"/>
              </a:gs>
              <a:gs pos="84000">
                <a:srgbClr val="023E8A"/>
              </a:gs>
              <a:gs pos="100000">
                <a:srgbClr val="001330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515D3-2C53-4F29-8C77-2012265C619B}"/>
              </a:ext>
            </a:extLst>
          </p:cNvPr>
          <p:cNvSpPr txBox="1"/>
          <p:nvPr/>
        </p:nvSpPr>
        <p:spPr>
          <a:xfrm>
            <a:off x="884708" y="110432"/>
            <a:ext cx="783336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Manrope" panose="00000506000000000000" pitchFamily="50" charset="0"/>
              </a:rPr>
              <a:t>Features of Ruby on Rails</a:t>
            </a:r>
          </a:p>
          <a:p>
            <a:endParaRPr lang="en-IN" dirty="0"/>
          </a:p>
        </p:txBody>
      </p:sp>
      <p:pic>
        <p:nvPicPr>
          <p:cNvPr id="23" name="Graphic 22" descr="Stars with solid fill">
            <a:extLst>
              <a:ext uri="{FF2B5EF4-FFF2-40B4-BE49-F238E27FC236}">
                <a16:creationId xmlns:a16="http://schemas.microsoft.com/office/drawing/2014/main" id="{70FC2F7B-E22C-4325-99DA-2EB066622FF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3715" y="164507"/>
            <a:ext cx="660993" cy="66099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91C3274-0FFB-4DE9-881C-31E590A94174}"/>
              </a:ext>
            </a:extLst>
          </p:cNvPr>
          <p:cNvCxnSpPr>
            <a:cxnSpLocks/>
          </p:cNvCxnSpPr>
          <p:nvPr/>
        </p:nvCxnSpPr>
        <p:spPr>
          <a:xfrm>
            <a:off x="994398" y="793394"/>
            <a:ext cx="6888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3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485" y="-111915"/>
            <a:ext cx="12198485" cy="739302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99789" y="150798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anrope" panose="00000506000000000000" pitchFamily="50" charset="0"/>
              </a:rPr>
              <a:t>Go Language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8918BA8C-233C-406E-8A15-DE67E9B4A53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8596" y="4728920"/>
            <a:ext cx="282771" cy="28277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D01F890-21F5-402C-AF47-4B3B65E4DFD6}"/>
              </a:ext>
            </a:extLst>
          </p:cNvPr>
          <p:cNvSpPr txBox="1"/>
          <p:nvPr/>
        </p:nvSpPr>
        <p:spPr>
          <a:xfrm>
            <a:off x="177482" y="1894130"/>
            <a:ext cx="5486816" cy="1064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rPr>
              <a:t>Go language </a:t>
            </a:r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was founded in 1995 and is object-oriented, influenced by languages such as C, Perl and Java.</a:t>
            </a:r>
            <a:endParaRPr lang="en-US" sz="200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7521E-5B1E-49D2-A2B9-5685855D377F}"/>
              </a:ext>
            </a:extLst>
          </p:cNvPr>
          <p:cNvGrpSpPr/>
          <p:nvPr/>
        </p:nvGrpSpPr>
        <p:grpSpPr>
          <a:xfrm>
            <a:off x="268902" y="3681078"/>
            <a:ext cx="4589084" cy="673699"/>
            <a:chOff x="177482" y="2358334"/>
            <a:chExt cx="4436980" cy="673699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1511CD1-C717-46B3-8DEC-87BE04F1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77482" y="2358334"/>
              <a:ext cx="282771" cy="28277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DB124A-B588-4085-8271-EF89250D9BE3}"/>
                </a:ext>
              </a:extLst>
            </p:cNvPr>
            <p:cNvSpPr txBox="1"/>
            <p:nvPr/>
          </p:nvSpPr>
          <p:spPr>
            <a:xfrm>
              <a:off x="460253" y="2631923"/>
              <a:ext cx="4154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20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C54F3C0B-F51A-4405-84DD-9711A15F6BD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3130" y="5668606"/>
            <a:ext cx="282771" cy="282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E38F8-C535-410A-B84C-BE052F03F1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10" y="886673"/>
            <a:ext cx="5714613" cy="5714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3B2BF-E01E-483B-BC80-73B38A13F90B}"/>
              </a:ext>
            </a:extLst>
          </p:cNvPr>
          <p:cNvSpPr txBox="1"/>
          <p:nvPr/>
        </p:nvSpPr>
        <p:spPr>
          <a:xfrm>
            <a:off x="722749" y="3630795"/>
            <a:ext cx="376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Rich library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07F8B-6584-48D4-B7A2-13F0923E292F}"/>
              </a:ext>
            </a:extLst>
          </p:cNvPr>
          <p:cNvSpPr txBox="1"/>
          <p:nvPr/>
        </p:nvSpPr>
        <p:spPr>
          <a:xfrm>
            <a:off x="745813" y="4678649"/>
            <a:ext cx="3249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Simplicity of 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D2358-CFE4-4DDF-863B-96BEB619DD85}"/>
              </a:ext>
            </a:extLst>
          </p:cNvPr>
          <p:cNvSpPr txBox="1"/>
          <p:nvPr/>
        </p:nvSpPr>
        <p:spPr>
          <a:xfrm>
            <a:off x="745813" y="5609936"/>
            <a:ext cx="2666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Goroutines</a:t>
            </a:r>
          </a:p>
        </p:txBody>
      </p:sp>
    </p:spTree>
    <p:extLst>
      <p:ext uri="{BB962C8B-B14F-4D97-AF65-F5344CB8AC3E}">
        <p14:creationId xmlns:p14="http://schemas.microsoft.com/office/powerpoint/2010/main" val="164715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5" grpId="0"/>
      <p:bldP spid="52" grpId="0" animBg="1"/>
      <p:bldP spid="65" grpId="0"/>
      <p:bldP spid="4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280C6F-6016-43FE-BE48-26E70DD6D7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9" y="707974"/>
            <a:ext cx="10884767" cy="4465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40335F-470A-409C-909E-71F2FE6411DB}"/>
              </a:ext>
            </a:extLst>
          </p:cNvPr>
          <p:cNvSpPr txBox="1"/>
          <p:nvPr/>
        </p:nvSpPr>
        <p:spPr>
          <a:xfrm>
            <a:off x="680720" y="2164080"/>
            <a:ext cx="514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React is very popular and fast framework while </a:t>
            </a:r>
            <a:r>
              <a:rPr lang="en-IN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nextJS</a:t>
            </a:r>
            <a:r>
              <a:rPr lang="en-IN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makes react even faster and convenient. In server-side scripting Node.js popular but GO is more faster than </a:t>
            </a:r>
            <a:r>
              <a:rPr lang="en-IN" sz="2400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nodeJS</a:t>
            </a:r>
            <a:r>
              <a:rPr lang="en-IN" sz="24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and it was also build to fill the gaps between other languages. So GO is best option to go with.</a:t>
            </a:r>
          </a:p>
        </p:txBody>
      </p:sp>
    </p:spTree>
    <p:extLst>
      <p:ext uri="{BB962C8B-B14F-4D97-AF65-F5344CB8AC3E}">
        <p14:creationId xmlns:p14="http://schemas.microsoft.com/office/powerpoint/2010/main" val="10921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3887CC7-8BD2-40E1-A71B-87B4788DF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6E9C6-B82C-4925-A935-AE95142EF6D9}"/>
              </a:ext>
            </a:extLst>
          </p:cNvPr>
          <p:cNvSpPr txBox="1"/>
          <p:nvPr/>
        </p:nvSpPr>
        <p:spPr>
          <a:xfrm>
            <a:off x="2368731" y="104502"/>
            <a:ext cx="4380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anrope" panose="00000506000000000000" pitchFamily="50" charset="0"/>
              </a:rPr>
              <a:t>Refere</a:t>
            </a:r>
            <a:r>
              <a:rPr lang="en-US" sz="5400" b="1" dirty="0">
                <a:solidFill>
                  <a:srgbClr val="EF4B45"/>
                </a:solidFill>
                <a:latin typeface="Manrope" panose="00000506000000000000" pitchFamily="50" charset="0"/>
              </a:rPr>
              <a:t>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8476DC-997C-43BC-A5D5-125CB38069A3}"/>
              </a:ext>
            </a:extLst>
          </p:cNvPr>
          <p:cNvCxnSpPr>
            <a:cxnSpLocks/>
          </p:cNvCxnSpPr>
          <p:nvPr/>
        </p:nvCxnSpPr>
        <p:spPr>
          <a:xfrm flipV="1">
            <a:off x="2499360" y="845574"/>
            <a:ext cx="4166911" cy="3286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2334DFE-631B-4BA4-B142-CC18D2CF10FF}"/>
              </a:ext>
            </a:extLst>
          </p:cNvPr>
          <p:cNvSpPr txBox="1"/>
          <p:nvPr/>
        </p:nvSpPr>
        <p:spPr>
          <a:xfrm>
            <a:off x="788289" y="1355905"/>
            <a:ext cx="403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CCC"/>
                </a:solidFill>
                <a:latin typeface="Manrope" panose="00000506000000000000" pitchFamily="50" charset="0"/>
              </a:rPr>
              <a:t>Research Papers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0C35F-517F-4405-AA71-3DB2C08AFB02}"/>
              </a:ext>
            </a:extLst>
          </p:cNvPr>
          <p:cNvSpPr txBox="1"/>
          <p:nvPr/>
        </p:nvSpPr>
        <p:spPr>
          <a:xfrm>
            <a:off x="240305" y="2105970"/>
            <a:ext cx="45181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 survey on client side and server-side approaches to secure web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Comparison between client-side and server-side rendering in the web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 client-side web application for interactive environmental simulation 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0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0" dirty="0"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87340368-BDE5-4EB3-A20B-660489421A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305" y="1363498"/>
            <a:ext cx="512027" cy="5120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C202EC2-B2B7-44ED-B9D2-B618102D86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46847" y="156557"/>
            <a:ext cx="721884" cy="721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700B6D-D071-4FA4-8262-A3860D88FD4A}"/>
              </a:ext>
            </a:extLst>
          </p:cNvPr>
          <p:cNvSpPr txBox="1"/>
          <p:nvPr/>
        </p:nvSpPr>
        <p:spPr>
          <a:xfrm>
            <a:off x="788289" y="4651542"/>
            <a:ext cx="4031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CCCC"/>
                </a:solidFill>
                <a:latin typeface="Manrope" panose="00000506000000000000" pitchFamily="50" charset="0"/>
              </a:rPr>
              <a:t>Websites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11D217A-2C17-4596-A7BE-8D97B3D645A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602" y="4616885"/>
            <a:ext cx="619432" cy="6194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F4CED8C-FA4D-41B3-9BF3-C0FA6338989F}"/>
              </a:ext>
            </a:extLst>
          </p:cNvPr>
          <p:cNvSpPr txBox="1"/>
          <p:nvPr/>
        </p:nvSpPr>
        <p:spPr>
          <a:xfrm>
            <a:off x="229887" y="5314635"/>
            <a:ext cx="5439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</a:t>
            </a:r>
          </a:p>
          <a:p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https://docs.djangoproject.com/en/3.2/</a:t>
            </a:r>
          </a:p>
          <a:p>
            <a:r>
              <a:rPr lang="en-US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https://www.google.com/search?client=firefox-b-d&amp;q=node+js+official+documentation</a:t>
            </a:r>
          </a:p>
          <a:p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6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C7C0438-4A62-4BF2-864B-57FF93FA4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974" y="4368934"/>
            <a:ext cx="7820025" cy="24003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BA3AE8-473F-4751-8D2D-F52AC3348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4096" y="1954449"/>
            <a:ext cx="2047875" cy="1295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7611326-99BE-4679-9675-7AB58B805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2613" y="3224248"/>
            <a:ext cx="8897262" cy="170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10972C-A0AE-49BF-BEBC-6773F7D28768}"/>
              </a:ext>
            </a:extLst>
          </p:cNvPr>
          <p:cNvSpPr txBox="1"/>
          <p:nvPr/>
        </p:nvSpPr>
        <p:spPr>
          <a:xfrm>
            <a:off x="1488332" y="2038492"/>
            <a:ext cx="755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79D7D9"/>
                </a:solidFill>
                <a:latin typeface="Manrope" panose="00000506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187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C83457-14FF-49E1-8E85-499DD7746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45" y="-1066173"/>
            <a:ext cx="4843679" cy="987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90AE-6B3C-4A2E-9258-F0A625ED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77" y="-1066173"/>
            <a:ext cx="4642925" cy="10083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3CB30FD-800C-4F34-8B85-DBA18D887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9808" y="2380329"/>
            <a:ext cx="3932663" cy="374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02FB53-9821-4D21-A615-99F704F75D77}"/>
              </a:ext>
            </a:extLst>
          </p:cNvPr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gradFill flip="none" rotWithShape="1">
            <a:gsLst>
              <a:gs pos="0">
                <a:srgbClr val="B66EE8"/>
              </a:gs>
              <a:gs pos="54000">
                <a:srgbClr val="E498FF"/>
              </a:gs>
              <a:gs pos="100000">
                <a:srgbClr val="FFCEFF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C32B3-D914-4A62-B9B7-3B2F93DF2C3D}"/>
              </a:ext>
            </a:extLst>
          </p:cNvPr>
          <p:cNvSpPr txBox="1"/>
          <p:nvPr/>
        </p:nvSpPr>
        <p:spPr>
          <a:xfrm>
            <a:off x="947946" y="413785"/>
            <a:ext cx="9455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Manrope" panose="00000506000000000000" pitchFamily="50" charset="0"/>
              </a:rPr>
              <a:t>What is Client-side Technology?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8EEDE1-B330-4605-B2A0-CD7965E15853}"/>
              </a:ext>
            </a:extLst>
          </p:cNvPr>
          <p:cNvCxnSpPr/>
          <p:nvPr/>
        </p:nvCxnSpPr>
        <p:spPr>
          <a:xfrm>
            <a:off x="1028700" y="1047750"/>
            <a:ext cx="88106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16D9DE6D-53BD-4F78-9932-3F4F146C1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2" y="518318"/>
            <a:ext cx="487363" cy="487363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D833470-91B5-495E-93D5-30F1E4CBB4E4}"/>
              </a:ext>
            </a:extLst>
          </p:cNvPr>
          <p:cNvSpPr txBox="1"/>
          <p:nvPr/>
        </p:nvSpPr>
        <p:spPr>
          <a:xfrm>
            <a:off x="497662" y="2042318"/>
            <a:ext cx="55120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It is the program that runs on the client machine and deals with the user interface and any other processing that can happen on client machine like reading/writing cookies.</a:t>
            </a:r>
          </a:p>
          <a:p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1)Interact with temporary storage</a:t>
            </a:r>
          </a:p>
          <a:p>
            <a:b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2) Make interactive web pages</a:t>
            </a:r>
          </a:p>
          <a:p>
            <a:b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3) Sending request for data to server</a:t>
            </a:r>
          </a:p>
          <a:p>
            <a:b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4) Work as an interface between server and user</a:t>
            </a:r>
          </a:p>
          <a:p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Programming Languages:  HTML, CSS, </a:t>
            </a:r>
            <a:r>
              <a:rPr lang="en-IN" dirty="0" err="1">
                <a:latin typeface="Roboto Condensed" panose="02000000000000000000" pitchFamily="2" charset="0"/>
                <a:ea typeface="Roboto Condensed" panose="02000000000000000000" pitchFamily="2" charset="0"/>
              </a:rPr>
              <a:t>Javascript</a:t>
            </a:r>
            <a:endParaRPr lang="en-IN" dirty="0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69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4" y="-204971"/>
            <a:ext cx="12198485" cy="739302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gradFill>
            <a:gsLst>
              <a:gs pos="0">
                <a:srgbClr val="00509D"/>
              </a:gs>
              <a:gs pos="59000">
                <a:srgbClr val="003F88"/>
              </a:gs>
              <a:gs pos="100000">
                <a:srgbClr val="00296B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99789" y="150798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Manrope" panose="00000506000000000000" pitchFamily="50" charset="0"/>
              </a:rPr>
              <a:t>Javascript</a:t>
            </a:r>
            <a:endParaRPr lang="en-US" sz="3200" b="1" dirty="0">
              <a:latin typeface="Manrope" panose="00000506000000000000" pitchFamily="50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92C4CE-6E83-48EE-8454-E6F67AA791BE}"/>
              </a:ext>
            </a:extLst>
          </p:cNvPr>
          <p:cNvGrpSpPr/>
          <p:nvPr/>
        </p:nvGrpSpPr>
        <p:grpSpPr>
          <a:xfrm>
            <a:off x="177482" y="2827751"/>
            <a:ext cx="4321104" cy="707886"/>
            <a:chOff x="305529" y="3602182"/>
            <a:chExt cx="4321104" cy="707886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DB3EE-B14C-4497-8C40-D1673E2975E8}"/>
                </a:ext>
              </a:extLst>
            </p:cNvPr>
            <p:cNvSpPr txBox="1"/>
            <p:nvPr/>
          </p:nvSpPr>
          <p:spPr>
            <a:xfrm>
              <a:off x="607266" y="3602182"/>
              <a:ext cx="4019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Enables dynamic interactivity on websites when applied to HTML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918BA8C-233C-406E-8A15-DE67E9B4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9" y="3688225"/>
              <a:ext cx="282771" cy="282771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4C5E723-F029-4ACD-9CBC-C06704BF963E}"/>
              </a:ext>
            </a:extLst>
          </p:cNvPr>
          <p:cNvSpPr txBox="1"/>
          <p:nvPr/>
        </p:nvSpPr>
        <p:spPr>
          <a:xfrm>
            <a:off x="6821078" y="1049370"/>
            <a:ext cx="4905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000" b="1" dirty="0">
              <a:solidFill>
                <a:srgbClr val="CE86E4"/>
              </a:solidFill>
              <a:latin typeface="Manrope" panose="00000506000000000000" pitchFamily="50" charset="0"/>
              <a:ea typeface="Fira Code" panose="020B0809050000020004" pitchFamily="49" charset="0"/>
              <a:cs typeface="Dubai" panose="020B0503030403030204" pitchFamily="34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177482" y="4339051"/>
            <a:ext cx="5723255" cy="732765"/>
            <a:chOff x="305527" y="4681366"/>
            <a:chExt cx="5723255" cy="732765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541966" y="4681366"/>
              <a:ext cx="5486816" cy="73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2000" dirty="0"/>
                <a:t> </a:t>
              </a:r>
              <a:r>
                <a:rPr lang="en-IN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Can be defined as attributes within HTML elements, as blocks of script within a page, or in separate files. 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B3FEE37-7753-49F8-A155-E32A90FD6753}"/>
              </a:ext>
            </a:extLst>
          </p:cNvPr>
          <p:cNvGrpSpPr/>
          <p:nvPr/>
        </p:nvGrpSpPr>
        <p:grpSpPr>
          <a:xfrm>
            <a:off x="177482" y="2004271"/>
            <a:ext cx="4470717" cy="707886"/>
            <a:chOff x="332271" y="3141810"/>
            <a:chExt cx="4470717" cy="701455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61511CD1-C717-46B3-8DEC-87BE04F1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32271" y="3195524"/>
              <a:ext cx="282771" cy="28277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59846D-50E0-4321-AD19-B3C08FD15E31}"/>
                </a:ext>
              </a:extLst>
            </p:cNvPr>
            <p:cNvSpPr txBox="1"/>
            <p:nvPr/>
          </p:nvSpPr>
          <p:spPr>
            <a:xfrm>
              <a:off x="615041" y="3141810"/>
              <a:ext cx="4187947" cy="701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Lightweight and interpreted programming language.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45DA59D-5A69-4F95-A6A6-3CE98F037030}"/>
              </a:ext>
            </a:extLst>
          </p:cNvPr>
          <p:cNvGrpSpPr/>
          <p:nvPr/>
        </p:nvGrpSpPr>
        <p:grpSpPr>
          <a:xfrm>
            <a:off x="181812" y="3571875"/>
            <a:ext cx="2545884" cy="400110"/>
            <a:chOff x="305528" y="4115467"/>
            <a:chExt cx="2545884" cy="40011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744E94-A15F-4458-9A21-B5272731509F}"/>
                </a:ext>
              </a:extLst>
            </p:cNvPr>
            <p:cNvSpPr txBox="1"/>
            <p:nvPr/>
          </p:nvSpPr>
          <p:spPr>
            <a:xfrm>
              <a:off x="607266" y="4115467"/>
              <a:ext cx="2244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AF63CCA3-C870-48CC-99C8-F9843FC8A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8" y="4207644"/>
              <a:ext cx="282771" cy="28277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9F7F6-2354-4CDF-8BEF-E0B704A2EF84}"/>
              </a:ext>
            </a:extLst>
          </p:cNvPr>
          <p:cNvGrpSpPr/>
          <p:nvPr/>
        </p:nvGrpSpPr>
        <p:grpSpPr>
          <a:xfrm>
            <a:off x="193787" y="5282735"/>
            <a:ext cx="4770651" cy="400110"/>
            <a:chOff x="305525" y="5697230"/>
            <a:chExt cx="4770651" cy="400110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54F3C0B-F51A-4405-84DD-9711A15F6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5" y="5765901"/>
              <a:ext cx="282771" cy="28277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4ABB848-3C6B-437A-8B81-D109DD3EF6D5}"/>
                </a:ext>
              </a:extLst>
            </p:cNvPr>
            <p:cNvSpPr txBox="1"/>
            <p:nvPr/>
          </p:nvSpPr>
          <p:spPr>
            <a:xfrm>
              <a:off x="663411" y="5697230"/>
              <a:ext cx="4412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000" dirty="0">
                <a:latin typeface="Roboto Condensed" panose="02000000000000000000" pitchFamily="2" charset="0"/>
                <a:ea typeface="Roboto Condensed" panose="020000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710770-B8AA-4849-8788-21B80350B935}"/>
              </a:ext>
            </a:extLst>
          </p:cNvPr>
          <p:cNvSpPr txBox="1"/>
          <p:nvPr/>
        </p:nvSpPr>
        <p:spPr>
          <a:xfrm>
            <a:off x="5443537" y="31146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CE64B8-D928-4D17-A1A4-575B8F1137B6}"/>
              </a:ext>
            </a:extLst>
          </p:cNvPr>
          <p:cNvSpPr txBox="1"/>
          <p:nvPr/>
        </p:nvSpPr>
        <p:spPr>
          <a:xfrm>
            <a:off x="476558" y="5318386"/>
            <a:ext cx="5646307" cy="16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Tasks to be performed with </a:t>
            </a:r>
            <a:r>
              <a:rPr lang="en-IN" sz="2000" dirty="0" err="1"/>
              <a:t>Javascript</a:t>
            </a:r>
            <a:r>
              <a:rPr lang="en-IN" sz="2000" dirty="0"/>
              <a:t> </a:t>
            </a:r>
          </a:p>
          <a:p>
            <a:r>
              <a:rPr lang="en-IN" sz="2000" dirty="0"/>
              <a:t>1. Selecting an HTML element </a:t>
            </a:r>
          </a:p>
          <a:p>
            <a:r>
              <a:rPr lang="en-IN" sz="2000" dirty="0"/>
              <a:t>2. Querying a Web API for data</a:t>
            </a:r>
          </a:p>
          <a:p>
            <a:r>
              <a:rPr lang="en-IN" sz="2000" dirty="0"/>
              <a:t>3. Performing validation.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00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D01F890-21F5-402C-AF47-4B3B65E4DFD6}"/>
              </a:ext>
            </a:extLst>
          </p:cNvPr>
          <p:cNvSpPr txBox="1"/>
          <p:nvPr/>
        </p:nvSpPr>
        <p:spPr>
          <a:xfrm>
            <a:off x="413921" y="3561598"/>
            <a:ext cx="5420195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2000" dirty="0"/>
              <a:t> </a:t>
            </a:r>
            <a:r>
              <a:rPr lang="en-IN" sz="2000" dirty="0">
                <a:latin typeface="Roboto Condensed" panose="02000000000000000000" pitchFamily="2" charset="0"/>
                <a:ea typeface="Roboto Condensed" panose="02000000000000000000" pitchFamily="2" charset="0"/>
              </a:rPr>
              <a:t> Helps users to interact directly without reloading every time  </a:t>
            </a:r>
            <a:endParaRPr lang="en-US" sz="2000" dirty="0">
              <a:effectLst/>
              <a:latin typeface="Roboto Condensed" panose="02000000000000000000" pitchFamily="2" charset="0"/>
              <a:ea typeface="Roboto Condensed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6615D7E-64CA-477F-B185-F2DCD348F9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57886" y="2068761"/>
            <a:ext cx="5341036" cy="36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97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rgbClr val="CAF0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848B6C-E023-4102-9D36-4582C4B223EA}"/>
              </a:ext>
            </a:extLst>
          </p:cNvPr>
          <p:cNvSpPr/>
          <p:nvPr/>
        </p:nvSpPr>
        <p:spPr>
          <a:xfrm>
            <a:off x="0" y="-364"/>
            <a:ext cx="12192000" cy="1267189"/>
          </a:xfrm>
          <a:prstGeom prst="rect">
            <a:avLst/>
          </a:prstGeom>
          <a:gradFill>
            <a:gsLst>
              <a:gs pos="0">
                <a:srgbClr val="FFBA08"/>
              </a:gs>
              <a:gs pos="55000">
                <a:srgbClr val="F48C06"/>
              </a:gs>
              <a:gs pos="100000">
                <a:srgbClr val="D000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711828" y="343439"/>
            <a:ext cx="89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Manrope" panose="00000506000000000000" pitchFamily="50" charset="0"/>
                <a:cs typeface="Mangal" panose="020B0502040204020203" pitchFamily="18" charset="0"/>
              </a:rPr>
              <a:t>Why do we need Frameworks ?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FF6A8B-7991-4DF1-89E1-02291A829DF2}"/>
              </a:ext>
            </a:extLst>
          </p:cNvPr>
          <p:cNvCxnSpPr>
            <a:cxnSpLocks/>
          </p:cNvCxnSpPr>
          <p:nvPr/>
        </p:nvCxnSpPr>
        <p:spPr>
          <a:xfrm flipV="1">
            <a:off x="793775" y="920959"/>
            <a:ext cx="8322516" cy="729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pic>
        <p:nvPicPr>
          <p:cNvPr id="63" name="Graphic 22">
            <a:extLst>
              <a:ext uri="{FF2B5EF4-FFF2-40B4-BE49-F238E27FC236}">
                <a16:creationId xmlns:a16="http://schemas.microsoft.com/office/drawing/2014/main" id="{8292D8D1-204E-4321-BAAD-9AB24DC4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499" y="2160890"/>
            <a:ext cx="4590371" cy="1273629"/>
          </a:xfrm>
          <a:prstGeom prst="rect">
            <a:avLst/>
          </a:prstGeom>
        </p:spPr>
      </p:pic>
      <p:pic>
        <p:nvPicPr>
          <p:cNvPr id="64" name="Graphic 24">
            <a:extLst>
              <a:ext uri="{FF2B5EF4-FFF2-40B4-BE49-F238E27FC236}">
                <a16:creationId xmlns:a16="http://schemas.microsoft.com/office/drawing/2014/main" id="{4E2BB5FF-B670-4449-8FD3-6F7D8584F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498" y="3621825"/>
            <a:ext cx="4590371" cy="1273629"/>
          </a:xfrm>
          <a:prstGeom prst="rect">
            <a:avLst/>
          </a:prstGeom>
        </p:spPr>
      </p:pic>
      <p:pic>
        <p:nvPicPr>
          <p:cNvPr id="65" name="Graphic 26">
            <a:extLst>
              <a:ext uri="{FF2B5EF4-FFF2-40B4-BE49-F238E27FC236}">
                <a16:creationId xmlns:a16="http://schemas.microsoft.com/office/drawing/2014/main" id="{8B908FD2-5C59-4946-BE31-C0F72492B9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1500" y="5071538"/>
            <a:ext cx="4590371" cy="127362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CAE9284-6205-47B1-9689-37B337930652}"/>
              </a:ext>
            </a:extLst>
          </p:cNvPr>
          <p:cNvSpPr txBox="1"/>
          <p:nvPr/>
        </p:nvSpPr>
        <p:spPr>
          <a:xfrm>
            <a:off x="1793422" y="2549275"/>
            <a:ext cx="28452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Tooling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DC6D95-403E-45D8-9FEE-73DFEFE1904A}"/>
              </a:ext>
            </a:extLst>
          </p:cNvPr>
          <p:cNvSpPr txBox="1"/>
          <p:nvPr/>
        </p:nvSpPr>
        <p:spPr>
          <a:xfrm>
            <a:off x="1941629" y="4013635"/>
            <a:ext cx="2906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Compartmentalization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DC6D95-403E-45D8-9FEE-73DFEFE1904A}"/>
              </a:ext>
            </a:extLst>
          </p:cNvPr>
          <p:cNvSpPr txBox="1"/>
          <p:nvPr/>
        </p:nvSpPr>
        <p:spPr>
          <a:xfrm>
            <a:off x="1793422" y="5475376"/>
            <a:ext cx="29065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rPr>
              <a:t>Routing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2422752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Each framework's ecosystem provides tooling that improves the developer experience.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218356" y="3835251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Abstract the different parts of their user interfaces into </a:t>
            </a:r>
            <a:r>
              <a:rPr lang="en-IN" i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components</a:t>
            </a: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48400" y="5336877"/>
            <a:ext cx="546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Allows users to navigate from one page to another – it is a network of interlinked documents</a:t>
            </a:r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FE05E459-3F1B-449C-BD4A-2FF9D16CA3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1" y="484477"/>
            <a:ext cx="487363" cy="487363"/>
          </a:xfrm>
          <a:prstGeom prst="rect">
            <a:avLst/>
          </a:prstGeom>
          <a:noFill/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A7A517F0-90A0-47A2-B2AA-455E955D9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68" y="2490157"/>
            <a:ext cx="626317" cy="626317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98DBB01-A348-40C2-9B27-A073E6F894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28" y="3994585"/>
            <a:ext cx="509782" cy="509782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9272481C-54F5-43FC-8A05-CE027D39D3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11" y="5395261"/>
            <a:ext cx="621894" cy="6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594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rgbClr val="CAF0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phic 71">
            <a:extLst>
              <a:ext uri="{FF2B5EF4-FFF2-40B4-BE49-F238E27FC236}">
                <a16:creationId xmlns:a16="http://schemas.microsoft.com/office/drawing/2014/main" id="{BEA08830-FFBF-4E11-80B2-C9B73A7F9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75D5FF-3D21-4F85-A77D-B343173C92C5}"/>
              </a:ext>
            </a:extLst>
          </p:cNvPr>
          <p:cNvGrpSpPr/>
          <p:nvPr/>
        </p:nvGrpSpPr>
        <p:grpSpPr>
          <a:xfrm>
            <a:off x="133170" y="2438349"/>
            <a:ext cx="2362298" cy="3399571"/>
            <a:chOff x="2761551" y="2831989"/>
            <a:chExt cx="2362298" cy="339957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FBD3005-BD66-409B-A943-61EA41DDAC0D}"/>
                </a:ext>
              </a:extLst>
            </p:cNvPr>
            <p:cNvGrpSpPr/>
            <p:nvPr/>
          </p:nvGrpSpPr>
          <p:grpSpPr>
            <a:xfrm>
              <a:off x="2761551" y="2831989"/>
              <a:ext cx="2362298" cy="3399571"/>
              <a:chOff x="291993" y="3174144"/>
              <a:chExt cx="1690569" cy="240354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13DD057-DCBD-456D-B427-D2A9D0595BEE}"/>
                  </a:ext>
                </a:extLst>
              </p:cNvPr>
              <p:cNvSpPr txBox="1"/>
              <p:nvPr/>
            </p:nvSpPr>
            <p:spPr>
              <a:xfrm>
                <a:off x="291993" y="4990162"/>
                <a:ext cx="1690569" cy="587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969696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Used to develop SPA’s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5372CCF-64E3-4085-8D62-8A7426115B98}"/>
                  </a:ext>
                </a:extLst>
              </p:cNvPr>
              <p:cNvGrpSpPr/>
              <p:nvPr/>
            </p:nvGrpSpPr>
            <p:grpSpPr>
              <a:xfrm>
                <a:off x="636274" y="3174144"/>
                <a:ext cx="1103886" cy="1085853"/>
                <a:chOff x="6601844" y="3531141"/>
                <a:chExt cx="2960446" cy="289235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2EE749D3-D5BD-4783-B776-6FF643155998}"/>
                    </a:ext>
                  </a:extLst>
                </p:cNvPr>
                <p:cNvGrpSpPr/>
                <p:nvPr/>
              </p:nvGrpSpPr>
              <p:grpSpPr>
                <a:xfrm>
                  <a:off x="6601844" y="3531141"/>
                  <a:ext cx="2960446" cy="2892356"/>
                  <a:chOff x="4797359" y="2315183"/>
                  <a:chExt cx="1731523" cy="1731523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8474A70A-A3E0-420B-A94D-0AF2466DC58E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2700000" algn="tl" rotWithShape="0">
                      <a:srgbClr val="A1A5B9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35A94F3C-6FCD-44ED-8FB6-3201DCF6B424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13500000" algn="tl" rotWithShape="0">
                      <a:schemeClr val="bg1">
                        <a:alpha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E406A14C-26BA-424F-B3B6-58DD189E9865}"/>
                    </a:ext>
                  </a:extLst>
                </p:cNvPr>
                <p:cNvSpPr/>
                <p:nvPr/>
              </p:nvSpPr>
              <p:spPr>
                <a:xfrm>
                  <a:off x="6907453" y="3839183"/>
                  <a:ext cx="2349227" cy="2276272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chemeClr val="bg1">
                      <a:lumMod val="75000"/>
                      <a:alpha val="4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46" name="Picture 45"/>
            <p:cNvPicPr/>
            <p:nvPr/>
          </p:nvPicPr>
          <p:blipFill rotWithShape="1">
            <a:blip r:embed="rId7"/>
            <a:srcRect l="11971" t="51109" r="83116" b="40135"/>
            <a:stretch/>
          </p:blipFill>
          <p:spPr bwMode="auto">
            <a:xfrm>
              <a:off x="3306169" y="2957330"/>
              <a:ext cx="1462887" cy="133556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0902B7-76B3-45C1-B51E-B511555B5A29}"/>
              </a:ext>
            </a:extLst>
          </p:cNvPr>
          <p:cNvGrpSpPr/>
          <p:nvPr/>
        </p:nvGrpSpPr>
        <p:grpSpPr>
          <a:xfrm>
            <a:off x="7187261" y="2454372"/>
            <a:ext cx="2362298" cy="3388202"/>
            <a:chOff x="5272131" y="2846714"/>
            <a:chExt cx="2362298" cy="338820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BD3005-BD66-409B-A943-61EA41DDAC0D}"/>
                </a:ext>
              </a:extLst>
            </p:cNvPr>
            <p:cNvGrpSpPr/>
            <p:nvPr/>
          </p:nvGrpSpPr>
          <p:grpSpPr>
            <a:xfrm>
              <a:off x="5272131" y="2846714"/>
              <a:ext cx="2362298" cy="3388202"/>
              <a:chOff x="387564" y="3174144"/>
              <a:chExt cx="1690569" cy="239550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13DD057-DCBD-456D-B427-D2A9D0595BEE}"/>
                  </a:ext>
                </a:extLst>
              </p:cNvPr>
              <p:cNvSpPr txBox="1"/>
              <p:nvPr/>
            </p:nvSpPr>
            <p:spPr>
              <a:xfrm>
                <a:off x="387564" y="4982124"/>
                <a:ext cx="1690569" cy="587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969696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Maintained by Google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5372CCF-64E3-4085-8D62-8A7426115B98}"/>
                  </a:ext>
                </a:extLst>
              </p:cNvPr>
              <p:cNvGrpSpPr/>
              <p:nvPr/>
            </p:nvGrpSpPr>
            <p:grpSpPr>
              <a:xfrm>
                <a:off x="636274" y="3174144"/>
                <a:ext cx="1103886" cy="1085853"/>
                <a:chOff x="6601844" y="3531141"/>
                <a:chExt cx="2960446" cy="2892356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2EE749D3-D5BD-4783-B776-6FF643155998}"/>
                    </a:ext>
                  </a:extLst>
                </p:cNvPr>
                <p:cNvGrpSpPr/>
                <p:nvPr/>
              </p:nvGrpSpPr>
              <p:grpSpPr>
                <a:xfrm>
                  <a:off x="6601844" y="3531141"/>
                  <a:ext cx="2960446" cy="2892356"/>
                  <a:chOff x="4797359" y="2315183"/>
                  <a:chExt cx="1731523" cy="1731523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8474A70A-A3E0-420B-A94D-0AF2466DC58E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2700000" algn="tl" rotWithShape="0">
                      <a:srgbClr val="A1A5B9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35A94F3C-6FCD-44ED-8FB6-3201DCF6B424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13500000" algn="tl" rotWithShape="0">
                      <a:schemeClr val="bg1">
                        <a:alpha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E406A14C-26BA-424F-B3B6-58DD189E9865}"/>
                    </a:ext>
                  </a:extLst>
                </p:cNvPr>
                <p:cNvSpPr/>
                <p:nvPr/>
              </p:nvSpPr>
              <p:spPr>
                <a:xfrm>
                  <a:off x="6907453" y="3839183"/>
                  <a:ext cx="2349227" cy="2276272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chemeClr val="bg1">
                      <a:lumMod val="75000"/>
                      <a:alpha val="4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4" name="Picture 53"/>
            <p:cNvPicPr/>
            <p:nvPr/>
          </p:nvPicPr>
          <p:blipFill rotWithShape="1">
            <a:blip r:embed="rId8"/>
            <a:srcRect l="11460" t="61272" r="82819" b="29087"/>
            <a:stretch/>
          </p:blipFill>
          <p:spPr bwMode="auto">
            <a:xfrm>
              <a:off x="5636338" y="2966235"/>
              <a:ext cx="1525828" cy="13270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5D7C19-DC6F-4E7C-B010-897193E9377F}"/>
              </a:ext>
            </a:extLst>
          </p:cNvPr>
          <p:cNvGrpSpPr/>
          <p:nvPr/>
        </p:nvGrpSpPr>
        <p:grpSpPr>
          <a:xfrm>
            <a:off x="9852562" y="2438349"/>
            <a:ext cx="2362298" cy="3650372"/>
            <a:chOff x="7776988" y="2863554"/>
            <a:chExt cx="2362298" cy="365037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FBD3005-BD66-409B-A943-61EA41DDAC0D}"/>
                </a:ext>
              </a:extLst>
            </p:cNvPr>
            <p:cNvGrpSpPr/>
            <p:nvPr/>
          </p:nvGrpSpPr>
          <p:grpSpPr>
            <a:xfrm>
              <a:off x="7776988" y="2863554"/>
              <a:ext cx="2362298" cy="3650372"/>
              <a:chOff x="492840" y="3174144"/>
              <a:chExt cx="1690569" cy="258086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13DD057-DCBD-456D-B427-D2A9D0595BEE}"/>
                  </a:ext>
                </a:extLst>
              </p:cNvPr>
              <p:cNvSpPr txBox="1"/>
              <p:nvPr/>
            </p:nvSpPr>
            <p:spPr>
              <a:xfrm>
                <a:off x="492840" y="4906359"/>
                <a:ext cx="1690569" cy="848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969696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Design Web, desktop, mobile apps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5372CCF-64E3-4085-8D62-8A7426115B98}"/>
                  </a:ext>
                </a:extLst>
              </p:cNvPr>
              <p:cNvGrpSpPr/>
              <p:nvPr/>
            </p:nvGrpSpPr>
            <p:grpSpPr>
              <a:xfrm>
                <a:off x="636274" y="3174144"/>
                <a:ext cx="1103886" cy="1085853"/>
                <a:chOff x="6601844" y="3531141"/>
                <a:chExt cx="2960446" cy="2892356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EE749D3-D5BD-4783-B776-6FF643155998}"/>
                    </a:ext>
                  </a:extLst>
                </p:cNvPr>
                <p:cNvGrpSpPr/>
                <p:nvPr/>
              </p:nvGrpSpPr>
              <p:grpSpPr>
                <a:xfrm>
                  <a:off x="6601844" y="3531141"/>
                  <a:ext cx="2960446" cy="2892356"/>
                  <a:chOff x="4797359" y="2315183"/>
                  <a:chExt cx="1731523" cy="1731523"/>
                </a:xfrm>
              </p:grpSpPr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8474A70A-A3E0-420B-A94D-0AF2466DC58E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2700000" algn="tl" rotWithShape="0">
                      <a:srgbClr val="A1A5B9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35A94F3C-6FCD-44ED-8FB6-3201DCF6B424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13500000" algn="tl" rotWithShape="0">
                      <a:schemeClr val="bg1">
                        <a:alpha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406A14C-26BA-424F-B3B6-58DD189E9865}"/>
                    </a:ext>
                  </a:extLst>
                </p:cNvPr>
                <p:cNvSpPr/>
                <p:nvPr/>
              </p:nvSpPr>
              <p:spPr>
                <a:xfrm>
                  <a:off x="6907453" y="3839183"/>
                  <a:ext cx="2349227" cy="2276272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chemeClr val="bg1">
                      <a:lumMod val="75000"/>
                      <a:alpha val="4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55" name="Picture 54"/>
            <p:cNvPicPr/>
            <p:nvPr/>
          </p:nvPicPr>
          <p:blipFill rotWithShape="1">
            <a:blip r:embed="rId9"/>
            <a:srcRect l="28233" t="61454" r="66865" b="29089"/>
            <a:stretch/>
          </p:blipFill>
          <p:spPr bwMode="auto">
            <a:xfrm>
              <a:off x="7996698" y="2931779"/>
              <a:ext cx="1421075" cy="146643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321CF3-3E62-48B1-B9C8-AD616FEE6640}"/>
              </a:ext>
            </a:extLst>
          </p:cNvPr>
          <p:cNvGrpSpPr/>
          <p:nvPr/>
        </p:nvGrpSpPr>
        <p:grpSpPr>
          <a:xfrm>
            <a:off x="5045655" y="2438349"/>
            <a:ext cx="1871556" cy="3427590"/>
            <a:chOff x="748110" y="2769656"/>
            <a:chExt cx="1871556" cy="342759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5372CCF-64E3-4085-8D62-8A7426115B98}"/>
                </a:ext>
              </a:extLst>
            </p:cNvPr>
            <p:cNvGrpSpPr/>
            <p:nvPr/>
          </p:nvGrpSpPr>
          <p:grpSpPr>
            <a:xfrm>
              <a:off x="912637" y="2769656"/>
              <a:ext cx="1542503" cy="1535829"/>
              <a:chOff x="6601844" y="3531141"/>
              <a:chExt cx="2960446" cy="289235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EE749D3-D5BD-4783-B776-6FF643155998}"/>
                  </a:ext>
                </a:extLst>
              </p:cNvPr>
              <p:cNvGrpSpPr/>
              <p:nvPr/>
            </p:nvGrpSpPr>
            <p:grpSpPr>
              <a:xfrm>
                <a:off x="6601844" y="3531141"/>
                <a:ext cx="2960446" cy="2892356"/>
                <a:chOff x="4797359" y="2315183"/>
                <a:chExt cx="1731523" cy="1731523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474A70A-A3E0-420B-A94D-0AF2466DC58E}"/>
                    </a:ext>
                  </a:extLst>
                </p:cNvPr>
                <p:cNvSpPr/>
                <p:nvPr/>
              </p:nvSpPr>
              <p:spPr>
                <a:xfrm>
                  <a:off x="4797359" y="2315183"/>
                  <a:ext cx="1731523" cy="1731523"/>
                </a:xfrm>
                <a:prstGeom prst="ellipse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A1A5B9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35A94F3C-6FCD-44ED-8FB6-3201DCF6B424}"/>
                    </a:ext>
                  </a:extLst>
                </p:cNvPr>
                <p:cNvSpPr/>
                <p:nvPr/>
              </p:nvSpPr>
              <p:spPr>
                <a:xfrm>
                  <a:off x="4797359" y="2315183"/>
                  <a:ext cx="1731523" cy="1731523"/>
                </a:xfrm>
                <a:prstGeom prst="ellipse">
                  <a:avLst/>
                </a:prstGeom>
                <a:solidFill>
                  <a:srgbClr val="E7E8ED"/>
                </a:solidFill>
                <a:ln>
                  <a:noFill/>
                </a:ln>
                <a:effectLst>
                  <a:outerShdw blurRad="254000" dist="190500" dir="13500000" algn="tl" rotWithShape="0">
                    <a:schemeClr val="bg1">
                      <a:alpha val="75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406A14C-26BA-424F-B3B6-58DD189E9865}"/>
                  </a:ext>
                </a:extLst>
              </p:cNvPr>
              <p:cNvSpPr/>
              <p:nvPr/>
            </p:nvSpPr>
            <p:spPr>
              <a:xfrm>
                <a:off x="6907453" y="3839183"/>
                <a:ext cx="2349227" cy="2276272"/>
              </a:xfrm>
              <a:prstGeom prst="ellipse">
                <a:avLst/>
              </a:prstGeom>
              <a:gradFill flip="none" rotWithShape="1">
                <a:gsLst>
                  <a:gs pos="50000">
                    <a:srgbClr val="E7E8ED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innerShdw blurRad="254000" dist="190500" dir="13500000">
                  <a:schemeClr val="bg1">
                    <a:lumMod val="75000"/>
                    <a:alpha val="4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" name="Picture 36"/>
            <p:cNvPicPr/>
            <p:nvPr/>
          </p:nvPicPr>
          <p:blipFill rotWithShape="1">
            <a:blip r:embed="rId10"/>
            <a:srcRect l="28192" t="50917" r="66446" b="40078"/>
            <a:stretch/>
          </p:blipFill>
          <p:spPr bwMode="auto">
            <a:xfrm>
              <a:off x="961238" y="2863554"/>
              <a:ext cx="1446858" cy="139648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3DD057-DCBD-456D-B427-D2A9D0595BEE}"/>
                </a:ext>
              </a:extLst>
            </p:cNvPr>
            <p:cNvSpPr txBox="1"/>
            <p:nvPr/>
          </p:nvSpPr>
          <p:spPr>
            <a:xfrm>
              <a:off x="748110" y="5366249"/>
              <a:ext cx="1871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969696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</a:rPr>
                <a:t>Uses HTML syntax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F7B328-4AC3-45C9-A423-387E51645B4F}"/>
              </a:ext>
            </a:extLst>
          </p:cNvPr>
          <p:cNvGrpSpPr/>
          <p:nvPr/>
        </p:nvGrpSpPr>
        <p:grpSpPr>
          <a:xfrm>
            <a:off x="2489176" y="2409525"/>
            <a:ext cx="2362298" cy="3388202"/>
            <a:chOff x="9879381" y="2863554"/>
            <a:chExt cx="2362298" cy="338820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1FBD3005-BD66-409B-A943-61EA41DDAC0D}"/>
                </a:ext>
              </a:extLst>
            </p:cNvPr>
            <p:cNvGrpSpPr/>
            <p:nvPr/>
          </p:nvGrpSpPr>
          <p:grpSpPr>
            <a:xfrm>
              <a:off x="9879381" y="2863554"/>
              <a:ext cx="2362298" cy="3388202"/>
              <a:chOff x="387564" y="3174144"/>
              <a:chExt cx="1690569" cy="239550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3DD057-DCBD-456D-B427-D2A9D0595BEE}"/>
                  </a:ext>
                </a:extLst>
              </p:cNvPr>
              <p:cNvSpPr txBox="1"/>
              <p:nvPr/>
            </p:nvSpPr>
            <p:spPr>
              <a:xfrm>
                <a:off x="387564" y="4982124"/>
                <a:ext cx="1690569" cy="587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969696"/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Written in Typescript</a:t>
                </a: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95372CCF-64E3-4085-8D62-8A7426115B98}"/>
                  </a:ext>
                </a:extLst>
              </p:cNvPr>
              <p:cNvGrpSpPr/>
              <p:nvPr/>
            </p:nvGrpSpPr>
            <p:grpSpPr>
              <a:xfrm>
                <a:off x="636274" y="3174144"/>
                <a:ext cx="1103886" cy="1085853"/>
                <a:chOff x="6601844" y="3531141"/>
                <a:chExt cx="2960446" cy="2892356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2EE749D3-D5BD-4783-B776-6FF643155998}"/>
                    </a:ext>
                  </a:extLst>
                </p:cNvPr>
                <p:cNvGrpSpPr/>
                <p:nvPr/>
              </p:nvGrpSpPr>
              <p:grpSpPr>
                <a:xfrm>
                  <a:off x="6601844" y="3531141"/>
                  <a:ext cx="2960446" cy="2892356"/>
                  <a:chOff x="4797359" y="2315183"/>
                  <a:chExt cx="1731523" cy="1731523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8474A70A-A3E0-420B-A94D-0AF2466DC58E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2700000" algn="tl" rotWithShape="0">
                      <a:srgbClr val="A1A5B9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35A94F3C-6FCD-44ED-8FB6-3201DCF6B424}"/>
                      </a:ext>
                    </a:extLst>
                  </p:cNvPr>
                  <p:cNvSpPr/>
                  <p:nvPr/>
                </p:nvSpPr>
                <p:spPr>
                  <a:xfrm>
                    <a:off x="4797359" y="2315183"/>
                    <a:ext cx="1731523" cy="1731523"/>
                  </a:xfrm>
                  <a:prstGeom prst="ellipse">
                    <a:avLst/>
                  </a:prstGeom>
                  <a:solidFill>
                    <a:srgbClr val="E7E8ED"/>
                  </a:solidFill>
                  <a:ln>
                    <a:noFill/>
                  </a:ln>
                  <a:effectLst>
                    <a:outerShdw blurRad="254000" dist="190500" dir="13500000" algn="tl" rotWithShape="0">
                      <a:schemeClr val="bg1">
                        <a:alpha val="75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406A14C-26BA-424F-B3B6-58DD189E9865}"/>
                    </a:ext>
                  </a:extLst>
                </p:cNvPr>
                <p:cNvSpPr/>
                <p:nvPr/>
              </p:nvSpPr>
              <p:spPr>
                <a:xfrm>
                  <a:off x="6907453" y="3839183"/>
                  <a:ext cx="2349227" cy="2276272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rgbClr val="E7E8ED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innerShdw blurRad="254000" dist="190500" dir="13500000">
                    <a:schemeClr val="bg1">
                      <a:lumMod val="75000"/>
                      <a:alpha val="40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64" name="Picture 63"/>
            <p:cNvPicPr/>
            <p:nvPr/>
          </p:nvPicPr>
          <p:blipFill rotWithShape="1">
            <a:blip r:embed="rId11"/>
            <a:srcRect l="33451" t="42914" r="61837" b="50532"/>
            <a:stretch/>
          </p:blipFill>
          <p:spPr bwMode="auto">
            <a:xfrm>
              <a:off x="10546996" y="3307719"/>
              <a:ext cx="902335" cy="70612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DB21B9D7-2C68-4BEB-9693-CE7A7E7D07F6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gradFill>
            <a:gsLst>
              <a:gs pos="0">
                <a:srgbClr val="00509D"/>
              </a:gs>
              <a:gs pos="59000">
                <a:srgbClr val="003F88"/>
              </a:gs>
              <a:gs pos="100000">
                <a:srgbClr val="00296B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Delay 73">
            <a:extLst>
              <a:ext uri="{FF2B5EF4-FFF2-40B4-BE49-F238E27FC236}">
                <a16:creationId xmlns:a16="http://schemas.microsoft.com/office/drawing/2014/main" id="{D39E63F1-A2BD-4AB0-9ED9-D5707E047D76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lowchart: Delay 74">
            <a:extLst>
              <a:ext uri="{FF2B5EF4-FFF2-40B4-BE49-F238E27FC236}">
                <a16:creationId xmlns:a16="http://schemas.microsoft.com/office/drawing/2014/main" id="{64421E77-0218-4A2F-9465-BA69BE237312}"/>
              </a:ext>
            </a:extLst>
          </p:cNvPr>
          <p:cNvSpPr/>
          <p:nvPr/>
        </p:nvSpPr>
        <p:spPr>
          <a:xfrm flipH="1">
            <a:off x="3376147" y="153700"/>
            <a:ext cx="589064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75">
            <a:extLst>
              <a:ext uri="{FF2B5EF4-FFF2-40B4-BE49-F238E27FC236}">
                <a16:creationId xmlns:a16="http://schemas.microsoft.com/office/drawing/2014/main" id="{06D42922-5AA3-4B36-A274-0CD28B74D04B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CFACD18-1B9E-47F7-A71F-31DFE729E69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DB57F6B2-F6D7-441D-BFF2-85DE04B2FBD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E28FAEC9-9827-4A9B-A441-C7B968304CAE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0312EA28-87BE-4780-A6DB-D938806CA7FC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82" name="Frame 81">
            <a:extLst>
              <a:ext uri="{FF2B5EF4-FFF2-40B4-BE49-F238E27FC236}">
                <a16:creationId xmlns:a16="http://schemas.microsoft.com/office/drawing/2014/main" id="{334AFB52-A875-49E0-8063-C6A6909C8F6F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246839EC-8901-4B9E-85A7-FEEC3034951E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BC9CEDB-4180-4F57-98CB-D040557D88D8}"/>
              </a:ext>
            </a:extLst>
          </p:cNvPr>
          <p:cNvSpPr/>
          <p:nvPr/>
        </p:nvSpPr>
        <p:spPr>
          <a:xfrm>
            <a:off x="3965211" y="153699"/>
            <a:ext cx="3901440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CA8CC9-1A41-4390-9678-67E063626C8C}"/>
              </a:ext>
            </a:extLst>
          </p:cNvPr>
          <p:cNvSpPr txBox="1"/>
          <p:nvPr/>
        </p:nvSpPr>
        <p:spPr>
          <a:xfrm>
            <a:off x="3819061" y="172559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anrope" panose="00000506000000000000" pitchFamily="50" charset="0"/>
              </a:rPr>
              <a:t>Angular.js</a:t>
            </a:r>
          </a:p>
        </p:txBody>
      </p:sp>
    </p:spTree>
    <p:extLst>
      <p:ext uri="{BB962C8B-B14F-4D97-AF65-F5344CB8AC3E}">
        <p14:creationId xmlns:p14="http://schemas.microsoft.com/office/powerpoint/2010/main" val="566941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4.07407E-6 L -0.00026 0.041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0.00026 0.0416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1.11111E-6 L -0.00026 0.0416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22222E-6 L -0.00026 0.041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6667E-6 3.7037E-7 L -0.00026 0.0416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rgbClr val="CAF0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848B6C-E023-4102-9D36-4582C4B223EA}"/>
              </a:ext>
            </a:extLst>
          </p:cNvPr>
          <p:cNvSpPr/>
          <p:nvPr/>
        </p:nvSpPr>
        <p:spPr>
          <a:xfrm>
            <a:off x="0" y="-243683"/>
            <a:ext cx="12192000" cy="1677963"/>
          </a:xfrm>
          <a:prstGeom prst="rect">
            <a:avLst/>
          </a:prstGeom>
          <a:gradFill>
            <a:gsLst>
              <a:gs pos="100000">
                <a:srgbClr val="3F37C9"/>
              </a:gs>
              <a:gs pos="53000">
                <a:srgbClr val="4361EE"/>
              </a:gs>
              <a:gs pos="0">
                <a:srgbClr val="219E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963675" y="357658"/>
            <a:ext cx="725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anrope" panose="00000506000000000000" pitchFamily="50" charset="0"/>
                <a:cs typeface="Mangal" panose="020B0502040204020203" pitchFamily="18" charset="0"/>
              </a:rPr>
              <a:t>Features of Angular 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FF6A8B-7991-4DF1-89E1-02291A829DF2}"/>
              </a:ext>
            </a:extLst>
          </p:cNvPr>
          <p:cNvCxnSpPr>
            <a:cxnSpLocks/>
          </p:cNvCxnSpPr>
          <p:nvPr/>
        </p:nvCxnSpPr>
        <p:spPr>
          <a:xfrm flipV="1">
            <a:off x="974725" y="1011152"/>
            <a:ext cx="5445125" cy="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11828" y="1951571"/>
            <a:ext cx="5455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Document Object Modelling :</a:t>
            </a: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Treats an HTML or XML document as a tree structure in which each node is an object representing a part of the document.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0050" y="3669189"/>
            <a:ext cx="508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2. Data Binding : Data binding allows an Internet user to manipulate Web page elements using a web browser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2"/>
          <a:srcRect l="51182" t="44515" r="13486" b="35080"/>
          <a:stretch/>
        </p:blipFill>
        <p:spPr>
          <a:xfrm>
            <a:off x="6945389" y="1844979"/>
            <a:ext cx="4351133" cy="11077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3"/>
          <a:srcRect l="28999" t="49408" r="45500" b="32370"/>
          <a:stretch/>
        </p:blipFill>
        <p:spPr>
          <a:xfrm>
            <a:off x="6945389" y="3669189"/>
            <a:ext cx="4351133" cy="120742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44914" y="5267693"/>
            <a:ext cx="5422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3. MVC (Model View Architecture)</a:t>
            </a: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Model can obtain data dynamically. View contains the visual layout. Controller joins the model and view part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92835" y="6057158"/>
            <a:ext cx="4693861" cy="789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4"/>
          <a:srcRect l="12263" t="47845" r="56767" b="29336"/>
          <a:stretch/>
        </p:blipFill>
        <p:spPr>
          <a:xfrm>
            <a:off x="6945388" y="5267693"/>
            <a:ext cx="4409535" cy="1209307"/>
          </a:xfrm>
          <a:prstGeom prst="rect">
            <a:avLst/>
          </a:prstGeom>
        </p:spPr>
      </p:pic>
      <p:pic>
        <p:nvPicPr>
          <p:cNvPr id="14" name="Graphic 13" descr="Stars with solid fill">
            <a:extLst>
              <a:ext uri="{FF2B5EF4-FFF2-40B4-BE49-F238E27FC236}">
                <a16:creationId xmlns:a16="http://schemas.microsoft.com/office/drawing/2014/main" id="{A9F0F769-9414-42B4-A4A8-4AD8DA84CA3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866" y="421182"/>
            <a:ext cx="660993" cy="6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454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39F3B0CE-5776-438A-83C4-C1755111C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6459"/>
            <a:ext cx="12198485" cy="7393021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01CDA88-F7E8-49E7-8505-F7C5C679F9C4}"/>
              </a:ext>
            </a:extLst>
          </p:cNvPr>
          <p:cNvSpPr/>
          <p:nvPr/>
        </p:nvSpPr>
        <p:spPr>
          <a:xfrm>
            <a:off x="0" y="-5835"/>
            <a:ext cx="12192000" cy="849115"/>
          </a:xfrm>
          <a:prstGeom prst="rect">
            <a:avLst/>
          </a:prstGeom>
          <a:gradFill>
            <a:gsLst>
              <a:gs pos="0">
                <a:srgbClr val="00509D"/>
              </a:gs>
              <a:gs pos="59000">
                <a:srgbClr val="003F88"/>
              </a:gs>
              <a:gs pos="100000">
                <a:srgbClr val="00296B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elay 29">
            <a:extLst>
              <a:ext uri="{FF2B5EF4-FFF2-40B4-BE49-F238E27FC236}">
                <a16:creationId xmlns:a16="http://schemas.microsoft.com/office/drawing/2014/main" id="{C9A86E26-62A9-4471-BD4F-DCFF21B68CDB}"/>
              </a:ext>
            </a:extLst>
          </p:cNvPr>
          <p:cNvSpPr/>
          <p:nvPr/>
        </p:nvSpPr>
        <p:spPr>
          <a:xfrm>
            <a:off x="7866651" y="153699"/>
            <a:ext cx="423909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Delay 30">
            <a:extLst>
              <a:ext uri="{FF2B5EF4-FFF2-40B4-BE49-F238E27FC236}">
                <a16:creationId xmlns:a16="http://schemas.microsoft.com/office/drawing/2014/main" id="{7C64736F-32E0-4130-AF0C-4847169A8C6E}"/>
              </a:ext>
            </a:extLst>
          </p:cNvPr>
          <p:cNvSpPr/>
          <p:nvPr/>
        </p:nvSpPr>
        <p:spPr>
          <a:xfrm flipH="1">
            <a:off x="3376147" y="153700"/>
            <a:ext cx="423908" cy="547342"/>
          </a:xfrm>
          <a:prstGeom prst="flowChartDela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8EA4E3-DB97-4F7D-B411-FF904B005922}"/>
              </a:ext>
            </a:extLst>
          </p:cNvPr>
          <p:cNvSpPr/>
          <p:nvPr/>
        </p:nvSpPr>
        <p:spPr>
          <a:xfrm>
            <a:off x="3800274" y="153741"/>
            <a:ext cx="4107872" cy="54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923F55A5-4D7B-460E-BB81-3F6F91CBF4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482" y="196841"/>
            <a:ext cx="374191" cy="374191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F80E9E25-CBF3-4A61-B946-F303973F80F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6522" y="196841"/>
            <a:ext cx="374191" cy="37419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DA5A49F-03F9-4172-9476-75C6689CA07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3471" y="284495"/>
            <a:ext cx="285750" cy="28575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3F74EC2-5919-4779-A615-11526B9814D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75562" y="172559"/>
            <a:ext cx="397375" cy="3973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13CC77C-1377-4001-933F-B8A344191BC1}"/>
              </a:ext>
            </a:extLst>
          </p:cNvPr>
          <p:cNvSpPr txBox="1"/>
          <p:nvPr/>
        </p:nvSpPr>
        <p:spPr>
          <a:xfrm>
            <a:off x="3999789" y="150798"/>
            <a:ext cx="391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Manrope" panose="00000506000000000000" pitchFamily="50" charset="0"/>
              </a:rPr>
              <a:t>React.js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47458F59-6878-4212-A822-26D7E00C1C0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90121" y="318785"/>
            <a:ext cx="312797" cy="312797"/>
          </a:xfrm>
          <a:prstGeom prst="rect">
            <a:avLst/>
          </a:prstGeom>
        </p:spPr>
      </p:pic>
      <p:sp>
        <p:nvSpPr>
          <p:cNvPr id="52" name="Frame 51">
            <a:extLst>
              <a:ext uri="{FF2B5EF4-FFF2-40B4-BE49-F238E27FC236}">
                <a16:creationId xmlns:a16="http://schemas.microsoft.com/office/drawing/2014/main" id="{85EA5B0C-4D14-44D3-8478-0AA2AE937027}"/>
              </a:ext>
            </a:extLst>
          </p:cNvPr>
          <p:cNvSpPr/>
          <p:nvPr/>
        </p:nvSpPr>
        <p:spPr>
          <a:xfrm>
            <a:off x="11254710" y="347306"/>
            <a:ext cx="222281" cy="214993"/>
          </a:xfrm>
          <a:prstGeom prst="frame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52506C15-0703-4D04-851C-2463711DCB90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26802" y="339362"/>
            <a:ext cx="230883" cy="2308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92C4CE-6E83-48EE-8454-E6F67AA791BE}"/>
              </a:ext>
            </a:extLst>
          </p:cNvPr>
          <p:cNvGrpSpPr/>
          <p:nvPr/>
        </p:nvGrpSpPr>
        <p:grpSpPr>
          <a:xfrm>
            <a:off x="177482" y="2827751"/>
            <a:ext cx="4321104" cy="400110"/>
            <a:chOff x="305529" y="3602182"/>
            <a:chExt cx="4321104" cy="4001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DB3EE-B14C-4497-8C40-D1673E2975E8}"/>
                </a:ext>
              </a:extLst>
            </p:cNvPr>
            <p:cNvSpPr txBox="1"/>
            <p:nvPr/>
          </p:nvSpPr>
          <p:spPr>
            <a:xfrm>
              <a:off x="607266" y="3602182"/>
              <a:ext cx="4019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Reusable Components</a:t>
              </a: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918BA8C-233C-406E-8A15-DE67E9B4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9" y="3688225"/>
              <a:ext cx="282771" cy="282771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4C5E723-F029-4ACD-9CBC-C06704BF963E}"/>
              </a:ext>
            </a:extLst>
          </p:cNvPr>
          <p:cNvSpPr txBox="1"/>
          <p:nvPr/>
        </p:nvSpPr>
        <p:spPr>
          <a:xfrm>
            <a:off x="364577" y="973640"/>
            <a:ext cx="4905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CE86E4"/>
                </a:solidFill>
                <a:latin typeface="Manrope" panose="00000506000000000000" pitchFamily="50" charset="0"/>
                <a:ea typeface="Fira Code" panose="020B0809050000020004" pitchFamily="49" charset="0"/>
                <a:cs typeface="Dubai" panose="020B0503030403030204" pitchFamily="34" charset="-78"/>
              </a:rPr>
              <a:t>ReactJs</a:t>
            </a:r>
            <a:endParaRPr lang="en-US" sz="6000" b="1" dirty="0">
              <a:solidFill>
                <a:srgbClr val="CE86E4"/>
              </a:solidFill>
              <a:latin typeface="Manrope" panose="00000506000000000000" pitchFamily="50" charset="0"/>
              <a:ea typeface="Fira Code" panose="020B0809050000020004" pitchFamily="49" charset="0"/>
              <a:cs typeface="Dubai" panose="020B0503030403030204" pitchFamily="34" charset="-78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8019CB-648D-47CB-8938-CA6F0C08B148}"/>
              </a:ext>
            </a:extLst>
          </p:cNvPr>
          <p:cNvGrpSpPr/>
          <p:nvPr/>
        </p:nvGrpSpPr>
        <p:grpSpPr>
          <a:xfrm>
            <a:off x="177482" y="4329353"/>
            <a:ext cx="5788555" cy="403444"/>
            <a:chOff x="305527" y="4606042"/>
            <a:chExt cx="5788555" cy="403444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B772646B-7223-4108-8EC7-824919C1C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01F890-21F5-402C-AF47-4B3B65E4DFD6}"/>
                </a:ext>
              </a:extLst>
            </p:cNvPr>
            <p:cNvSpPr txBox="1"/>
            <p:nvPr/>
          </p:nvSpPr>
          <p:spPr>
            <a:xfrm>
              <a:off x="607266" y="4606042"/>
              <a:ext cx="5486816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SEO Friendly</a:t>
              </a:r>
            </a:p>
          </p:txBody>
        </p: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92ED83F1-2A56-46DD-A299-6D983582E6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6853" y="1167900"/>
            <a:ext cx="5646308" cy="6020150"/>
          </a:xfrm>
          <a:prstGeom prst="rect">
            <a:avLst/>
          </a:prstGeom>
          <a:effectLst/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3D1B846-A47E-4A40-9ABE-11B1ED0729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15148" y="1325111"/>
            <a:ext cx="1576429" cy="144083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87521E-5B1E-49D2-A2B9-5685855D377F}"/>
              </a:ext>
            </a:extLst>
          </p:cNvPr>
          <p:cNvGrpSpPr/>
          <p:nvPr/>
        </p:nvGrpSpPr>
        <p:grpSpPr>
          <a:xfrm>
            <a:off x="177482" y="2066495"/>
            <a:ext cx="4209325" cy="696635"/>
            <a:chOff x="177482" y="2304620"/>
            <a:chExt cx="4209325" cy="6966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B3FEE37-7753-49F8-A155-E32A90FD6753}"/>
                </a:ext>
              </a:extLst>
            </p:cNvPr>
            <p:cNvGrpSpPr/>
            <p:nvPr/>
          </p:nvGrpSpPr>
          <p:grpSpPr>
            <a:xfrm>
              <a:off x="177482" y="2304620"/>
              <a:ext cx="2835195" cy="400110"/>
              <a:chOff x="332271" y="3141810"/>
              <a:chExt cx="2835195" cy="400110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61511CD1-C717-46B3-8DEC-87BE04F13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32271" y="3195524"/>
                <a:ext cx="282771" cy="28277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259846D-50E0-4321-AD19-B3C08FD15E31}"/>
                  </a:ext>
                </a:extLst>
              </p:cNvPr>
              <p:cNvSpPr txBox="1"/>
              <p:nvPr/>
            </p:nvSpPr>
            <p:spPr>
              <a:xfrm>
                <a:off x="615042" y="3141810"/>
                <a:ext cx="25524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Beginner Friendly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DB124A-B588-4085-8271-EF89250D9BE3}"/>
                </a:ext>
              </a:extLst>
            </p:cNvPr>
            <p:cNvSpPr txBox="1"/>
            <p:nvPr/>
          </p:nvSpPr>
          <p:spPr>
            <a:xfrm>
              <a:off x="460253" y="2631923"/>
              <a:ext cx="3926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No react specific things need to learn</a:t>
              </a:r>
              <a:endParaRPr lang="en-IN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BBEBFC-466E-47B1-AA1B-CF9462743DAB}"/>
              </a:ext>
            </a:extLst>
          </p:cNvPr>
          <p:cNvGrpSpPr/>
          <p:nvPr/>
        </p:nvGrpSpPr>
        <p:grpSpPr>
          <a:xfrm>
            <a:off x="177482" y="3373402"/>
            <a:ext cx="4762556" cy="973480"/>
            <a:chOff x="177482" y="3773577"/>
            <a:chExt cx="4762556" cy="9734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5DA59D-5A69-4F95-A6A6-3CE98F037030}"/>
                </a:ext>
              </a:extLst>
            </p:cNvPr>
            <p:cNvGrpSpPr/>
            <p:nvPr/>
          </p:nvGrpSpPr>
          <p:grpSpPr>
            <a:xfrm>
              <a:off x="177482" y="3773577"/>
              <a:ext cx="2545884" cy="400110"/>
              <a:chOff x="305528" y="4115467"/>
              <a:chExt cx="2545884" cy="40011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4744E94-A15F-4458-9A21-B5272731509F}"/>
                  </a:ext>
                </a:extLst>
              </p:cNvPr>
              <p:cNvSpPr txBox="1"/>
              <p:nvPr/>
            </p:nvSpPr>
            <p:spPr>
              <a:xfrm>
                <a:off x="607266" y="4115467"/>
                <a:ext cx="22441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Virtual DOM</a:t>
                </a:r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AF63CCA3-C870-48CC-99C8-F9843FC8A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5528" y="4207644"/>
                <a:ext cx="282771" cy="28277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3C3DD8-439F-4F96-B058-4A235CC6B0A7}"/>
                </a:ext>
              </a:extLst>
            </p:cNvPr>
            <p:cNvSpPr txBox="1"/>
            <p:nvPr/>
          </p:nvSpPr>
          <p:spPr>
            <a:xfrm>
              <a:off x="480755" y="4100726"/>
              <a:ext cx="44592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Representation of UI is kept in memory and synced with the real DOM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E4804F-F29D-469A-9DDE-16CE194AE8A5}"/>
              </a:ext>
            </a:extLst>
          </p:cNvPr>
          <p:cNvGrpSpPr/>
          <p:nvPr/>
        </p:nvGrpSpPr>
        <p:grpSpPr>
          <a:xfrm>
            <a:off x="177482" y="4842337"/>
            <a:ext cx="5385042" cy="955217"/>
            <a:chOff x="176619" y="5612779"/>
            <a:chExt cx="5385042" cy="9552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39F7F6-2354-4CDF-8BEF-E0B704A2EF84}"/>
                </a:ext>
              </a:extLst>
            </p:cNvPr>
            <p:cNvGrpSpPr/>
            <p:nvPr/>
          </p:nvGrpSpPr>
          <p:grpSpPr>
            <a:xfrm>
              <a:off x="176619" y="5612779"/>
              <a:ext cx="4722282" cy="400110"/>
              <a:chOff x="305525" y="5653322"/>
              <a:chExt cx="4722282" cy="400110"/>
            </a:xfrm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C54F3C0B-F51A-4405-84DD-9711A15F6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5525" y="5765901"/>
                <a:ext cx="282771" cy="282771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ABB848-3C6B-437A-8B81-D109DD3EF6D5}"/>
                  </a:ext>
                </a:extLst>
              </p:cNvPr>
              <p:cNvSpPr txBox="1"/>
              <p:nvPr/>
            </p:nvSpPr>
            <p:spPr>
              <a:xfrm>
                <a:off x="615042" y="5653322"/>
                <a:ext cx="44127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One way binding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2F56B6-2E27-4C7E-AEA6-B35AC45C74C9}"/>
                </a:ext>
              </a:extLst>
            </p:cNvPr>
            <p:cNvSpPr txBox="1"/>
            <p:nvPr/>
          </p:nvSpPr>
          <p:spPr>
            <a:xfrm>
              <a:off x="498335" y="5921665"/>
              <a:ext cx="50633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React components are functional which accepts data through arguments and pass info via return values.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C710770-B8AA-4849-8788-21B80350B935}"/>
              </a:ext>
            </a:extLst>
          </p:cNvPr>
          <p:cNvSpPr txBox="1"/>
          <p:nvPr/>
        </p:nvSpPr>
        <p:spPr>
          <a:xfrm>
            <a:off x="5443537" y="31146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F7A567-B506-4DC4-A29B-BE2BD5A61F75}"/>
              </a:ext>
            </a:extLst>
          </p:cNvPr>
          <p:cNvGrpSpPr/>
          <p:nvPr/>
        </p:nvGrpSpPr>
        <p:grpSpPr>
          <a:xfrm>
            <a:off x="177482" y="5926923"/>
            <a:ext cx="5947994" cy="403444"/>
            <a:chOff x="305527" y="4651923"/>
            <a:chExt cx="5947994" cy="40344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3D5D7D03-101E-420B-B9DF-7D4686F3B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5527" y="4719443"/>
              <a:ext cx="282771" cy="28277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CE64B8-D928-4D17-A1A4-575B8F1137B6}"/>
                </a:ext>
              </a:extLst>
            </p:cNvPr>
            <p:cNvSpPr txBox="1"/>
            <p:nvPr/>
          </p:nvSpPr>
          <p:spPr>
            <a:xfrm>
              <a:off x="607214" y="4651923"/>
              <a:ext cx="5646307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Ex: </a:t>
              </a:r>
              <a:r>
                <a:rPr lang="en-US" sz="2000" dirty="0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Facebook, Uber Eats, Airbnb, Instagram, </a:t>
              </a:r>
              <a:r>
                <a:rPr lang="en-US" sz="2000" dirty="0" err="1">
                  <a:effectLst/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Scype</a:t>
              </a:r>
              <a:r>
                <a:rPr lang="en-US" sz="2000" dirty="0">
                  <a:latin typeface="Roboto Condensed" panose="02000000000000000000" pitchFamily="2" charset="0"/>
                  <a:ea typeface="Roboto Condensed" panose="02000000000000000000" pitchFamily="2" charset="0"/>
                  <a:cs typeface="Times New Roman" panose="02020603050405020304" pitchFamily="18" charset="0"/>
                </a:rPr>
                <a:t> etc.</a:t>
              </a:r>
              <a:endParaRPr lang="en-US" sz="20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296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rgbClr val="CAF0F8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848B6C-E023-4102-9D36-4582C4B223EA}"/>
              </a:ext>
            </a:extLst>
          </p:cNvPr>
          <p:cNvSpPr/>
          <p:nvPr/>
        </p:nvSpPr>
        <p:spPr>
          <a:xfrm>
            <a:off x="0" y="-365"/>
            <a:ext cx="12192000" cy="1677963"/>
          </a:xfrm>
          <a:prstGeom prst="rect">
            <a:avLst/>
          </a:prstGeom>
          <a:gradFill>
            <a:gsLst>
              <a:gs pos="100000">
                <a:srgbClr val="3F37C9"/>
              </a:gs>
              <a:gs pos="53000">
                <a:srgbClr val="4361EE"/>
              </a:gs>
              <a:gs pos="0">
                <a:srgbClr val="219EBC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43802C-0239-4056-9516-74D25C94B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975" y="3365340"/>
            <a:ext cx="1753867" cy="2131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A434806-38CD-45EE-9AEA-28D4B6419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9840" y="3436570"/>
            <a:ext cx="2330450" cy="1988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796392-6E26-45EA-A7BF-7BF524E31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79891" y="3583023"/>
            <a:ext cx="1465498" cy="111775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DE61BF-609B-4B57-872E-A627F723FC32}"/>
              </a:ext>
            </a:extLst>
          </p:cNvPr>
          <p:cNvSpPr/>
          <p:nvPr/>
        </p:nvSpPr>
        <p:spPr>
          <a:xfrm>
            <a:off x="834708" y="2461100"/>
            <a:ext cx="1168400" cy="701040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CDN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3FA0F73B-A3C9-4588-B34A-8BEF01D95266}"/>
              </a:ext>
            </a:extLst>
          </p:cNvPr>
          <p:cNvSpPr/>
          <p:nvPr/>
        </p:nvSpPr>
        <p:spPr>
          <a:xfrm rot="18875880">
            <a:off x="2028721" y="3638009"/>
            <a:ext cx="3257123" cy="3257123"/>
          </a:xfrm>
          <a:prstGeom prst="arc">
            <a:avLst/>
          </a:prstGeom>
          <a:noFill/>
          <a:ln w="31750">
            <a:solidFill>
              <a:schemeClr val="tx1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C357D30-EAC2-4E6C-9645-B756E1A31A1D}"/>
              </a:ext>
            </a:extLst>
          </p:cNvPr>
          <p:cNvSpPr/>
          <p:nvPr/>
        </p:nvSpPr>
        <p:spPr>
          <a:xfrm>
            <a:off x="1459003" y="4078376"/>
            <a:ext cx="1168400" cy="54950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Bundle.js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E87D8-152B-4080-9CBB-6EA456E6D714}"/>
              </a:ext>
            </a:extLst>
          </p:cNvPr>
          <p:cNvSpPr txBox="1"/>
          <p:nvPr/>
        </p:nvSpPr>
        <p:spPr>
          <a:xfrm>
            <a:off x="5182553" y="3893121"/>
            <a:ext cx="21050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2A3F77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Processing</a:t>
            </a:r>
          </a:p>
          <a:p>
            <a:pPr algn="ctr"/>
            <a:r>
              <a:rPr lang="en-IN" sz="2400" b="1" dirty="0">
                <a:solidFill>
                  <a:srgbClr val="2A3F77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bundle.js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2D2B0F-209D-4E09-9059-2264AA848633}"/>
              </a:ext>
            </a:extLst>
          </p:cNvPr>
          <p:cNvSpPr/>
          <p:nvPr/>
        </p:nvSpPr>
        <p:spPr>
          <a:xfrm>
            <a:off x="7561897" y="2461100"/>
            <a:ext cx="1491615" cy="701040"/>
          </a:xfrm>
          <a:prstGeom prst="roundRect">
            <a:avLst/>
          </a:prstGeom>
          <a:solidFill>
            <a:schemeClr val="bg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Client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E11C72A-95C6-49AC-A6C8-D848601664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32670" y="3436570"/>
            <a:ext cx="2330450" cy="1988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91F827-68D3-4D59-B865-3BC237C534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39508" y="3524250"/>
            <a:ext cx="2120265" cy="126142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72C3A9-5B36-4F5B-86EF-5E7D5102BFC9}"/>
              </a:ext>
            </a:extLst>
          </p:cNvPr>
          <p:cNvCxnSpPr>
            <a:cxnSpLocks/>
          </p:cNvCxnSpPr>
          <p:nvPr/>
        </p:nvCxnSpPr>
        <p:spPr>
          <a:xfrm>
            <a:off x="7561897" y="4174503"/>
            <a:ext cx="1554480" cy="0"/>
          </a:xfrm>
          <a:prstGeom prst="straightConnector1">
            <a:avLst/>
          </a:prstGeom>
          <a:ln w="88900" cap="rnd">
            <a:solidFill>
              <a:srgbClr val="FFC000"/>
            </a:solidFill>
            <a:prstDash val="sysDot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F623886-54DE-45ED-8DF6-B0909FA2972B}"/>
              </a:ext>
            </a:extLst>
          </p:cNvPr>
          <p:cNvSpPr txBox="1"/>
          <p:nvPr/>
        </p:nvSpPr>
        <p:spPr>
          <a:xfrm>
            <a:off x="670050" y="465391"/>
            <a:ext cx="7254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Manrope" panose="00000506000000000000" pitchFamily="50" charset="0"/>
                <a:cs typeface="Mangal" panose="020B0502040204020203" pitchFamily="18" charset="0"/>
              </a:rPr>
              <a:t>How does react Work?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FF6A8B-7991-4DF1-89E1-02291A829DF2}"/>
              </a:ext>
            </a:extLst>
          </p:cNvPr>
          <p:cNvCxnSpPr>
            <a:cxnSpLocks/>
          </p:cNvCxnSpPr>
          <p:nvPr/>
        </p:nvCxnSpPr>
        <p:spPr>
          <a:xfrm flipV="1">
            <a:off x="670050" y="1136609"/>
            <a:ext cx="6275339" cy="1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8-seconds-of-silence">
            <a:hlinkClick r:id="" action="ppaction://media"/>
            <a:extLst>
              <a:ext uri="{FF2B5EF4-FFF2-40B4-BE49-F238E27FC236}">
                <a16:creationId xmlns:a16="http://schemas.microsoft.com/office/drawing/2014/main" id="{EAE2652E-CCE8-444D-B47B-D25C535EF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0"/>
                    <p14:bmk name="Bookmark 2" time="1986"/>
                    <p14:bmk name="Bookmark 3" time="3991.9302"/>
                    <p14:bmk name="Bookmark 4" time="5007.8808"/>
                  </p14:bmkLst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487363" y="595299"/>
            <a:ext cx="487363" cy="487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A69A04-AAD2-44AD-A6B7-ED98699CAE3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" y="565690"/>
            <a:ext cx="570918" cy="57091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30000" sy="30000" algn="ctr" rotWithShape="0">
              <a:schemeClr val="bg1"/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3BEBC5-FE6F-4D25-8953-3387B381F312}"/>
              </a:ext>
            </a:extLst>
          </p:cNvPr>
          <p:cNvSpPr txBox="1"/>
          <p:nvPr/>
        </p:nvSpPr>
        <p:spPr>
          <a:xfrm>
            <a:off x="321295" y="5748091"/>
            <a:ext cx="333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CDN: Content delivery network</a:t>
            </a:r>
          </a:p>
          <a:p>
            <a:r>
              <a:rPr lang="en-IN" dirty="0">
                <a:latin typeface="Roboto Condensed" panose="02000000000000000000" pitchFamily="2" charset="0"/>
                <a:ea typeface="Roboto Condensed" panose="02000000000000000000" pitchFamily="2" charset="0"/>
              </a:rPr>
              <a:t>Purpose is to serve file and not much processing.</a:t>
            </a:r>
          </a:p>
        </p:txBody>
      </p:sp>
    </p:spTree>
    <p:extLst>
      <p:ext uri="{BB962C8B-B14F-4D97-AF65-F5344CB8AC3E}">
        <p14:creationId xmlns:p14="http://schemas.microsoft.com/office/powerpoint/2010/main" val="5979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802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4" presetClass="path" presetSubtype="0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2.22222E-6 L 0.06706 -0.08356 C 0.08099 -0.10231 0.10195 -0.11227 0.12396 -0.11227 C 0.14896 -0.11227 0.16901 -0.10231 0.18294 -0.08356 L 0.25 -2.22222E-6 " pathEditMode="relative" rAng="0" ptsTypes="AAAAA">
                                          <p:cBhvr>
                                            <p:cTn id="12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500" y="-5625"/>
                                        </p:animMotion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1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6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19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  <p:seq concurrent="1" nextAc="seek">
                  <p:cTn id="2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3" fill="hold">
                          <p:stCondLst>
                            <p:cond delay="0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set>
                                          <p:cBhvr override="childStyle">
                                            <p:cTn dur="1" fill="hold" display="0" masterRel="sameClick" afterEffect="1">
                                              <p:stCondLst>
                                                <p:cond evt="end" delay="0">
                                                  <p:tn val="25"/>
                                                </p:cond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"/>
                      </p:tgtEl>
                    </p:cond>
                  </p:nextCondLst>
                </p:seq>
                <p:seq concurrent="1" nextAc="seek">
                  <p:cTn id="28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9" fill="hold">
                          <p:stCondLst>
                            <p:cond delay="0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4"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7802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1131</Words>
  <Application>Microsoft Office PowerPoint</Application>
  <PresentationFormat>Widescreen</PresentationFormat>
  <Paragraphs>170</Paragraphs>
  <Slides>25</Slides>
  <Notes>0</Notes>
  <HiddenSlides>0</HiddenSlides>
  <MMClips>4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  <vt:variant>
        <vt:lpstr>Custom Shows</vt:lpstr>
      </vt:variant>
      <vt:variant>
        <vt:i4>1</vt:i4>
      </vt:variant>
    </vt:vector>
  </HeadingPairs>
  <TitlesOfParts>
    <vt:vector size="32" baseType="lpstr">
      <vt:lpstr>Arial</vt:lpstr>
      <vt:lpstr>Calibri</vt:lpstr>
      <vt:lpstr>Calibri Light</vt:lpstr>
      <vt:lpstr>Manrope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Kshitij Patil</dc:creator>
  <cp:lastModifiedBy>Kshitij Patil</cp:lastModifiedBy>
  <cp:revision>125</cp:revision>
  <dcterms:created xsi:type="dcterms:W3CDTF">2021-09-27T07:13:42Z</dcterms:created>
  <dcterms:modified xsi:type="dcterms:W3CDTF">2021-10-08T00:21:59Z</dcterms:modified>
</cp:coreProperties>
</file>